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5"/>
  </p:notesMasterIdLst>
  <p:sldIdLst>
    <p:sldId id="859" r:id="rId2"/>
    <p:sldId id="1238" r:id="rId3"/>
    <p:sldId id="1239" r:id="rId4"/>
    <p:sldId id="1277" r:id="rId5"/>
    <p:sldId id="1278" r:id="rId6"/>
    <p:sldId id="1242" r:id="rId7"/>
    <p:sldId id="1252" r:id="rId8"/>
    <p:sldId id="1251" r:id="rId9"/>
    <p:sldId id="1279" r:id="rId10"/>
    <p:sldId id="1250" r:id="rId11"/>
    <p:sldId id="1166" r:id="rId12"/>
    <p:sldId id="1253" r:id="rId13"/>
    <p:sldId id="1263" r:id="rId14"/>
    <p:sldId id="1256" r:id="rId15"/>
    <p:sldId id="1258" r:id="rId16"/>
    <p:sldId id="1264" r:id="rId17"/>
    <p:sldId id="1168" r:id="rId18"/>
    <p:sldId id="1280" r:id="rId19"/>
    <p:sldId id="1281" r:id="rId20"/>
    <p:sldId id="1282" r:id="rId21"/>
    <p:sldId id="1169" r:id="rId22"/>
    <p:sldId id="1262" r:id="rId23"/>
    <p:sldId id="1178" r:id="rId24"/>
    <p:sldId id="1283" r:id="rId25"/>
    <p:sldId id="1284" r:id="rId26"/>
    <p:sldId id="1285" r:id="rId27"/>
    <p:sldId id="1287" r:id="rId28"/>
    <p:sldId id="1291" r:id="rId29"/>
    <p:sldId id="1286" r:id="rId30"/>
    <p:sldId id="1288" r:id="rId31"/>
    <p:sldId id="1289" r:id="rId32"/>
    <p:sldId id="1290" r:id="rId33"/>
    <p:sldId id="1292" r:id="rId3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a:solidFill>
                  <a:prstClr val="black"/>
                </a:solidFill>
                <a:latin typeface="楷体" panose="02010609060101010101" pitchFamily="49" charset="-122"/>
                <a:ea typeface="楷体" panose="02010609060101010101" pitchFamily="49" charset="-122"/>
              </a:rPr>
              <a:t>实验班全程提优训练</a:t>
            </a:r>
            <a:r>
              <a:rPr lang="zh-CN" altLang="en-US" sz="2000" baseline="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8.png"/><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6.png"/><Relationship Id="rId1" Type="http://schemas.openxmlformats.org/officeDocument/2006/relationships/slideLayout" Target="../slideLayouts/slideLayout1.xml"/><Relationship Id="rId6" Type="http://schemas.openxmlformats.org/officeDocument/2006/relationships/image" Target="../media/image35.png"/><Relationship Id="rId5" Type="http://schemas.openxmlformats.org/officeDocument/2006/relationships/image" Target="../media/image12.png"/><Relationship Id="rId4" Type="http://schemas.openxmlformats.org/officeDocument/2006/relationships/image" Target="../media/image37.png"/></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35.png"/><Relationship Id="rId5" Type="http://schemas.openxmlformats.org/officeDocument/2006/relationships/image" Target="../media/image12.png"/><Relationship Id="rId4" Type="http://schemas.openxmlformats.org/officeDocument/2006/relationships/image" Target="../media/image39.png"/></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0.png"/><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12.png"/></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第三章  热力学定律</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334966" y="2995073"/>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4. </a:t>
            </a:r>
            <a:r>
              <a:rPr lang="zh-CN" altLang="en-US"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热力学第二定律</a:t>
            </a:r>
            <a:endParaRPr lang="zh-CN" altLang="en-US" sz="5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indent="987425"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下列过程中，可能发生的是（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某工作物质从高温热源吸收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20kJ</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的热量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全部转化为机械能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而没有产生其他任何影响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打开一高压密闭容器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其内气体自发逸出后又自发回到容器中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恢复原状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利用一些手段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使低温物体的温度更低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高温物体的温度更高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将两瓶互溶的不同液体混合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然后它们又自发地各自分开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908883"/>
            <a:ext cx="935685" cy="320804"/>
          </a:xfrm>
          <a:prstGeom prst="rect">
            <a:avLst/>
          </a:prstGeom>
        </p:spPr>
      </p:pic>
    </p:spTree>
    <p:extLst>
      <p:ext uri="{BB962C8B-B14F-4D97-AF65-F5344CB8AC3E}">
        <p14:creationId xmlns:p14="http://schemas.microsoft.com/office/powerpoint/2010/main" val="21911383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E62873A-3380-073A-CE4D-4D54E8090C23}"/>
              </a:ext>
            </a:extLst>
          </p:cNvPr>
          <p:cNvSpPr>
            <a:spLocks noGrp="1"/>
          </p:cNvSpPr>
          <p:nvPr>
            <p:ph idx="1"/>
          </p:nvPr>
        </p:nvSpPr>
        <p:spPr>
          <a:xfrm>
            <a:off x="360854" y="746120"/>
            <a:ext cx="11485848" cy="2792239"/>
          </a:xfrm>
        </p:spPr>
        <p:txBody>
          <a:bodyPr/>
          <a:lstStyle/>
          <a:p>
            <a:pPr indent="715963"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根据热力学第二定律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热量不可能从低温物体自发地传到高温物体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而不产生其他影响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但通过一些手段在产生其他影响的情况下是可以实现的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内能不可能自发全部转化为机械能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要使内能全部转化为机械能必定要产生其他影响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气体自由膨胀具有方向性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这一过程不可逆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扩散现象也有方向性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这一过程不可逆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2E42B50B-F986-7D10-16B8-793CC18783B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0807" y="943728"/>
            <a:ext cx="722448" cy="296719"/>
          </a:xfrm>
          <a:prstGeom prst="rect">
            <a:avLst/>
          </a:prstGeom>
        </p:spPr>
      </p:pic>
      <p:sp>
        <p:nvSpPr>
          <p:cNvPr id="4" name="文本框 3">
            <a:extLst>
              <a:ext uri="{FF2B5EF4-FFF2-40B4-BE49-F238E27FC236}">
                <a16:creationId xmlns:a16="http://schemas.microsoft.com/office/drawing/2014/main" id="{028069E4-81E4-B931-BFB2-B04789593901}"/>
              </a:ext>
            </a:extLst>
          </p:cNvPr>
          <p:cNvSpPr txBox="1"/>
          <p:nvPr/>
        </p:nvSpPr>
        <p:spPr>
          <a:xfrm>
            <a:off x="360807" y="3445983"/>
            <a:ext cx="2277275" cy="579967"/>
          </a:xfrm>
          <a:prstGeom prst="rect">
            <a:avLst/>
          </a:prstGeom>
          <a:noFill/>
        </p:spPr>
        <p:txBody>
          <a:bodyPr wrap="square">
            <a:spAutoFit/>
          </a:bodyPr>
          <a:lstStyle/>
          <a:p>
            <a:pPr algn="just" hangingPunct="0">
              <a:lnSpc>
                <a:spcPct val="150000"/>
              </a:lnSpc>
              <a:buNone/>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68EBB6FC-5A43-66D4-C2FD-93D4E1BE263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08" y="3613976"/>
            <a:ext cx="748347" cy="309661"/>
          </a:xfrm>
          <a:prstGeom prst="rect">
            <a:avLst/>
          </a:prstGeom>
        </p:spPr>
      </p:pic>
    </p:spTree>
    <p:extLst>
      <p:ext uri="{BB962C8B-B14F-4D97-AF65-F5344CB8AC3E}">
        <p14:creationId xmlns:p14="http://schemas.microsoft.com/office/powerpoint/2010/main" val="1377403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indent="987425"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）下列说法中正确的是（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满足能量守恒定律的宏观过程并不是都可以自发地进行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一切宏观热力学过程都具有方向性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制冷系统将冰箱内温度较低的食品的热量传给外界温度较高的空气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这违反了</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热量只能从温度较高的物体传到温度较低的物体</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的规律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制冷系统从冰箱内温度较低的食品吸收的热量等于制冷系统向外界空气释放的热量</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360854" y="912100"/>
            <a:ext cx="940139" cy="314370"/>
          </a:xfrm>
          <a:prstGeom prst="rect">
            <a:avLst/>
          </a:prstGeom>
        </p:spPr>
      </p:pic>
    </p:spTree>
    <p:extLst>
      <p:ext uri="{BB962C8B-B14F-4D97-AF65-F5344CB8AC3E}">
        <p14:creationId xmlns:p14="http://schemas.microsoft.com/office/powerpoint/2010/main" val="17972462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E62873A-3380-073A-CE4D-4D54E8090C23}"/>
              </a:ext>
            </a:extLst>
          </p:cNvPr>
          <p:cNvSpPr>
            <a:spLocks noGrp="1"/>
          </p:cNvSpPr>
          <p:nvPr>
            <p:ph idx="1"/>
          </p:nvPr>
        </p:nvSpPr>
        <p:spPr>
          <a:xfrm>
            <a:off x="360854" y="746120"/>
            <a:ext cx="11485848" cy="3346237"/>
          </a:xfrm>
        </p:spPr>
        <p:txBody>
          <a:bodyPr/>
          <a:lstStyle/>
          <a:p>
            <a:pPr indent="715963"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由热力学第二定律可知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满足能量守恒定律的宏观过程并不是都可以自发地进行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一切宏观热力学过程都具有方向性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热量只能自发地从高温物体传向低温物体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但在满足了一定条件后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热量也能够从低温物体传向高温物体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中冰箱的这一过程必须有制冷系统的介入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在冰箱制冷过程中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冰箱向外界释放的热量不仅包括制冷系统从冰箱内低温食品吸收的热量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还包括冰箱内部设备工作时产生的热量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2E42B50B-F986-7D10-16B8-793CC18783B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0807" y="943728"/>
            <a:ext cx="722448" cy="296719"/>
          </a:xfrm>
          <a:prstGeom prst="rect">
            <a:avLst/>
          </a:prstGeom>
        </p:spPr>
      </p:pic>
      <p:sp>
        <p:nvSpPr>
          <p:cNvPr id="4" name="文本框 3">
            <a:extLst>
              <a:ext uri="{FF2B5EF4-FFF2-40B4-BE49-F238E27FC236}">
                <a16:creationId xmlns:a16="http://schemas.microsoft.com/office/drawing/2014/main" id="{53D4AED5-1250-708F-2A93-AF8A0F056702}"/>
              </a:ext>
            </a:extLst>
          </p:cNvPr>
          <p:cNvSpPr txBox="1"/>
          <p:nvPr/>
        </p:nvSpPr>
        <p:spPr>
          <a:xfrm>
            <a:off x="360807" y="4073169"/>
            <a:ext cx="2277275" cy="579967"/>
          </a:xfrm>
          <a:prstGeom prst="rect">
            <a:avLst/>
          </a:prstGeom>
          <a:noFill/>
        </p:spPr>
        <p:txBody>
          <a:bodyPr wrap="square">
            <a:spAutoFit/>
          </a:bodyPr>
          <a:lstStyle/>
          <a:p>
            <a:pPr indent="715963" algn="just">
              <a:lnSpc>
                <a:spcPct val="150000"/>
              </a:lnSpc>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cs typeface="Times New Roman" panose="02020603050405020304" pitchFamily="18" charset="0"/>
              </a:rPr>
              <a:t>A</a:t>
            </a:r>
            <a:r>
              <a:rPr lang="zh-CN" altLang="zh-CN" sz="2400" dirty="0">
                <a:solidFill>
                  <a:srgbClr val="000000"/>
                </a:solidFill>
                <a:ea typeface="楷体" panose="02010609060101010101" pitchFamily="49" charset="-122"/>
                <a:cs typeface="Times New Roman" panose="02020603050405020304" pitchFamily="18" charset="0"/>
              </a:rPr>
              <a:t>、</a:t>
            </a:r>
            <a:r>
              <a:rPr lang="en-US" altLang="zh-CN" sz="2400" dirty="0">
                <a:solidFill>
                  <a:srgbClr val="000000"/>
                </a:solidFill>
                <a:cs typeface="Times New Roman" panose="02020603050405020304" pitchFamily="18" charset="0"/>
              </a:rPr>
              <a:t>B</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745AB547-2870-144B-F9CF-2FB3F8D0078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08" y="4241162"/>
            <a:ext cx="748347" cy="309661"/>
          </a:xfrm>
          <a:prstGeom prst="rect">
            <a:avLst/>
          </a:prstGeom>
        </p:spPr>
      </p:pic>
    </p:spTree>
    <p:extLst>
      <p:ext uri="{BB962C8B-B14F-4D97-AF65-F5344CB8AC3E}">
        <p14:creationId xmlns:p14="http://schemas.microsoft.com/office/powerpoint/2010/main" val="2555107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7742"/>
            <a:ext cx="953507" cy="343085"/>
          </a:xfrm>
          <a:prstGeom prst="rect">
            <a:avLst/>
          </a:prstGeom>
        </p:spPr>
      </p:pic>
      <p:sp>
        <p:nvSpPr>
          <p:cNvPr id="5" name="内容占位符 1"/>
          <p:cNvSpPr>
            <a:spLocks noGrp="1"/>
          </p:cNvSpPr>
          <p:nvPr>
            <p:ph idx="1"/>
          </p:nvPr>
        </p:nvSpPr>
        <p:spPr>
          <a:xfrm>
            <a:off x="360854" y="1379683"/>
            <a:ext cx="11485848" cy="2238241"/>
          </a:xfrm>
        </p:spPr>
        <p:txBody>
          <a:bodyPr/>
          <a:lstStyle/>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永动机不能制成的原因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第一类永动机违反了能量守恒定律；第二类永动机不违反能量守恒定律，但违反了热力学第二定律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第一类永动机和第二类永动机的比较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1318816" y="746118"/>
            <a:ext cx="10527886" cy="576248"/>
          </a:xfrm>
          <a:prstGeom prst="rect">
            <a:avLst/>
          </a:prstGeom>
        </p:spPr>
        <p:txBody>
          <a:bodyPr wrap="square">
            <a:spAutoFit/>
          </a:bodyPr>
          <a:lstStyle/>
          <a:p>
            <a:pPr algn="just">
              <a:lnSpc>
                <a:spcPct val="150000"/>
              </a:lnSpc>
              <a:spcAft>
                <a:spcPts val="0"/>
              </a:spcAft>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永动机</a:t>
            </a:r>
            <a:endParaRPr lang="zh-CN" altLang="zh-CN" sz="1050" dirty="0">
              <a:solidFill>
                <a:srgbClr val="000000"/>
              </a:solidFill>
              <a:cs typeface="Times New Roman" panose="02020603050405020304" pitchFamily="18" charset="0"/>
            </a:endParaRPr>
          </a:p>
        </p:txBody>
      </p:sp>
      <p:graphicFrame>
        <p:nvGraphicFramePr>
          <p:cNvPr id="4" name="表格 3">
            <a:extLst>
              <a:ext uri="{FF2B5EF4-FFF2-40B4-BE49-F238E27FC236}">
                <a16:creationId xmlns:a16="http://schemas.microsoft.com/office/drawing/2014/main" id="{2E4B8E5A-DA1B-1663-8D38-CFE673C58F84}"/>
              </a:ext>
            </a:extLst>
          </p:cNvPr>
          <p:cNvGraphicFramePr>
            <a:graphicFrameLocks noGrp="1"/>
          </p:cNvGraphicFramePr>
          <p:nvPr>
            <p:extLst>
              <p:ext uri="{D42A27DB-BD31-4B8C-83A1-F6EECF244321}">
                <p14:modId xmlns:p14="http://schemas.microsoft.com/office/powerpoint/2010/main" val="3828162550"/>
              </p:ext>
            </p:extLst>
          </p:nvPr>
        </p:nvGraphicFramePr>
        <p:xfrm>
          <a:off x="360854" y="3677506"/>
          <a:ext cx="11485848" cy="2055750"/>
        </p:xfrm>
        <a:graphic>
          <a:graphicData uri="http://schemas.openxmlformats.org/drawingml/2006/table">
            <a:tbl>
              <a:tblPr firstRow="1" firstCol="1" bandRow="1"/>
              <a:tblGrid>
                <a:gridCol w="971703">
                  <a:extLst>
                    <a:ext uri="{9D8B030D-6E8A-4147-A177-3AD203B41FA5}">
                      <a16:colId xmlns:a16="http://schemas.microsoft.com/office/drawing/2014/main" val="3814632501"/>
                    </a:ext>
                  </a:extLst>
                </a:gridCol>
                <a:gridCol w="10514145">
                  <a:extLst>
                    <a:ext uri="{9D8B030D-6E8A-4147-A177-3AD203B41FA5}">
                      <a16:colId xmlns:a16="http://schemas.microsoft.com/office/drawing/2014/main" val="647010841"/>
                    </a:ext>
                  </a:extLst>
                </a:gridCol>
              </a:tblGrid>
              <a:tr h="0">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第一类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永动机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不消耗任何能量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可以不断做功的机器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或只给予很小的能量启动后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可以永远运动下去的机器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515336899"/>
                  </a:ext>
                </a:extLst>
              </a:tr>
              <a:tr h="0">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第二类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永动机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从单一热源吸收热量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全部用来做功</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而不引起其他变化</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或只有一个热源</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实现内能向机械能的全部转化</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378426999"/>
                  </a:ext>
                </a:extLst>
              </a:tr>
            </a:tbl>
          </a:graphicData>
        </a:graphic>
      </p:graphicFrame>
    </p:spTree>
    <p:extLst>
      <p:ext uri="{BB962C8B-B14F-4D97-AF65-F5344CB8AC3E}">
        <p14:creationId xmlns:p14="http://schemas.microsoft.com/office/powerpoint/2010/main" val="36246524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indent="987425"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山东德州夏津县第一中学月考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）如图所示，一演示用的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永动机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转轮由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根轻杆和转轴构成，轻杆的末端装有形状记忆合金制成的叶片，轻推转轮后，进入热水的叶片因伸展而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划水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，推动转轮转动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离开热水后，叶片形状迅速恢复，转轮因此能较长时间转动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热水将热量传递给叶片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热水的温度会降低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形状记忆合金自身提供了转轮转动的能量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转轮依靠自身惯性一直转动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不需要消耗外界能量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叶片在热水中吸收的热量等于叶片在空气中释放的热量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906653"/>
            <a:ext cx="940139" cy="325263"/>
          </a:xfrm>
          <a:prstGeom prst="rect">
            <a:avLst/>
          </a:prstGeom>
        </p:spPr>
      </p:pic>
      <p:pic>
        <p:nvPicPr>
          <p:cNvPr id="4" name="ca328.jpg" descr="id:2147491681;FounderCES">
            <a:extLst>
              <a:ext uri="{FF2B5EF4-FFF2-40B4-BE49-F238E27FC236}">
                <a16:creationId xmlns:a16="http://schemas.microsoft.com/office/drawing/2014/main" id="{D8D1F573-F3AF-D488-BD51-3E402E83C013}"/>
              </a:ext>
            </a:extLst>
          </p:cNvPr>
          <p:cNvPicPr>
            <a:picLocks noChangeAspect="1"/>
          </p:cNvPicPr>
          <p:nvPr/>
        </p:nvPicPr>
        <p:blipFill>
          <a:blip r:embed="rId3"/>
          <a:stretch>
            <a:fillRect/>
          </a:stretch>
        </p:blipFill>
        <p:spPr>
          <a:xfrm>
            <a:off x="8478253" y="2708920"/>
            <a:ext cx="3351306" cy="2288404"/>
          </a:xfrm>
          <a:prstGeom prst="rect">
            <a:avLst/>
          </a:prstGeom>
        </p:spPr>
      </p:pic>
    </p:spTree>
    <p:extLst>
      <p:ext uri="{BB962C8B-B14F-4D97-AF65-F5344CB8AC3E}">
        <p14:creationId xmlns:p14="http://schemas.microsoft.com/office/powerpoint/2010/main" val="22769600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E62873A-3380-073A-CE4D-4D54E8090C23}"/>
              </a:ext>
            </a:extLst>
          </p:cNvPr>
          <p:cNvSpPr>
            <a:spLocks noGrp="1"/>
          </p:cNvSpPr>
          <p:nvPr>
            <p:ph idx="1"/>
          </p:nvPr>
        </p:nvSpPr>
        <p:spPr>
          <a:xfrm>
            <a:off x="360854" y="746120"/>
            <a:ext cx="11485848" cy="3346237"/>
          </a:xfrm>
        </p:spPr>
        <p:txBody>
          <a:bodyPr/>
          <a:lstStyle/>
          <a:p>
            <a:pPr indent="715963"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根据热力学第二定律可知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叶片从热水中吸收的热量无法全部变成叶片对热水做的功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因此叶片一定会从热水中带走热量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故热水的温度会降低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要维持转轮转动就需要外界能量来源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所以转轮转动所需能量不可能是由转轮自身提供的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转轮转动的过程中克服摩擦力做功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转轮的速度越来越小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所以要维持转轮转动需要外界能量来源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叶片在热水中吸收的热量一部分用于做功了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所以叶片在热水中吸收的热量一定大于在空气中释放的热量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2E42B50B-F986-7D10-16B8-793CC18783B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0807" y="943728"/>
            <a:ext cx="722448" cy="296719"/>
          </a:xfrm>
          <a:prstGeom prst="rect">
            <a:avLst/>
          </a:prstGeom>
        </p:spPr>
      </p:pic>
      <p:sp>
        <p:nvSpPr>
          <p:cNvPr id="4" name="文本框 3">
            <a:extLst>
              <a:ext uri="{FF2B5EF4-FFF2-40B4-BE49-F238E27FC236}">
                <a16:creationId xmlns:a16="http://schemas.microsoft.com/office/drawing/2014/main" id="{38B2DEA8-6064-33E6-AFA6-8B3EFE9C1DB9}"/>
              </a:ext>
            </a:extLst>
          </p:cNvPr>
          <p:cNvSpPr txBox="1"/>
          <p:nvPr/>
        </p:nvSpPr>
        <p:spPr>
          <a:xfrm>
            <a:off x="360807" y="3999981"/>
            <a:ext cx="2495580" cy="579967"/>
          </a:xfrm>
          <a:prstGeom prst="rect">
            <a:avLst/>
          </a:prstGeom>
          <a:noFill/>
        </p:spPr>
        <p:txBody>
          <a:bodyPr wrap="square">
            <a:spAutoFit/>
          </a:bodyPr>
          <a:lstStyle/>
          <a:p>
            <a:pPr algn="just" hangingPunct="0">
              <a:lnSpc>
                <a:spcPct val="150000"/>
              </a:lnSpc>
              <a:buNone/>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D1452185-72FA-BAEC-5346-0E4E2F5109D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07" y="4167974"/>
            <a:ext cx="748347" cy="309661"/>
          </a:xfrm>
          <a:prstGeom prst="rect">
            <a:avLst/>
          </a:prstGeom>
        </p:spPr>
      </p:pic>
      <p:pic>
        <p:nvPicPr>
          <p:cNvPr id="6" name="ca328.jpg" descr="id:2147491681;FounderCES">
            <a:extLst>
              <a:ext uri="{FF2B5EF4-FFF2-40B4-BE49-F238E27FC236}">
                <a16:creationId xmlns:a16="http://schemas.microsoft.com/office/drawing/2014/main" id="{8520A7F9-34F2-D813-E23B-6B17E95F209F}"/>
              </a:ext>
            </a:extLst>
          </p:cNvPr>
          <p:cNvPicPr>
            <a:picLocks noChangeAspect="1"/>
          </p:cNvPicPr>
          <p:nvPr/>
        </p:nvPicPr>
        <p:blipFill>
          <a:blip r:embed="rId4"/>
          <a:stretch>
            <a:fillRect/>
          </a:stretch>
        </p:blipFill>
        <p:spPr>
          <a:xfrm>
            <a:off x="4519602" y="4167974"/>
            <a:ext cx="3168352" cy="2163476"/>
          </a:xfrm>
          <a:prstGeom prst="rect">
            <a:avLst/>
          </a:prstGeom>
        </p:spPr>
      </p:pic>
    </p:spTree>
    <p:extLst>
      <p:ext uri="{BB962C8B-B14F-4D97-AF65-F5344CB8AC3E}">
        <p14:creationId xmlns:p14="http://schemas.microsoft.com/office/powerpoint/2010/main" val="3121794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clrChange>
              <a:clrFrom>
                <a:srgbClr val="FFFFFF"/>
              </a:clrFrom>
              <a:clrTo>
                <a:srgbClr val="FFFFFF">
                  <a:alpha val="0"/>
                </a:srgbClr>
              </a:clrTo>
            </a:clrChange>
          </a:blip>
          <a:stretch>
            <a:fillRect/>
          </a:stretch>
        </p:blipFill>
        <p:spPr>
          <a:xfrm>
            <a:off x="3327859" y="787656"/>
            <a:ext cx="5551833" cy="575745"/>
          </a:xfrm>
          <a:prstGeom prst="rect">
            <a:avLst/>
          </a:prstGeom>
        </p:spPr>
      </p:pic>
      <mc:AlternateContent xmlns:mc="http://schemas.openxmlformats.org/markup-compatibility/2006" xmlns:a14="http://schemas.microsoft.com/office/drawing/2010/main">
        <mc:Choice Requires="a14">
          <p:sp>
            <p:nvSpPr>
              <p:cNvPr id="9" name="内容占位符 1"/>
              <p:cNvSpPr>
                <a:spLocks noGrp="1"/>
              </p:cNvSpPr>
              <p:nvPr>
                <p:ph idx="1"/>
              </p:nvPr>
            </p:nvSpPr>
            <p:spPr>
              <a:xfrm>
                <a:off x="360807" y="2190519"/>
                <a:ext cx="11484352" cy="2180853"/>
              </a:xfrm>
            </p:spPr>
            <p:txBody>
              <a:bodyPr/>
              <a:lstStyle/>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等容变化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不变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做功</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𝑾</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：不做功</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𝑾</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温度</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升高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内能增加</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&gt;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
                      </m:e>
                    </m:d>
                  </m:oMath>
                </a14:m>
                <a:r>
                  <a:rPr lang="en-US" altLang="zh-CN" b="1">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9" name="内容占位符 1"/>
              <p:cNvSpPr>
                <a:spLocks noGrp="1" noRot="1" noChangeAspect="1" noMove="1" noResize="1" noEditPoints="1" noAdjustHandles="1" noChangeArrowheads="1" noChangeShapeType="1" noTextEdit="1"/>
              </p:cNvSpPr>
              <p:nvPr>
                <p:ph idx="1"/>
              </p:nvPr>
            </p:nvSpPr>
            <p:spPr>
              <a:xfrm>
                <a:off x="360807" y="2190519"/>
                <a:ext cx="11484352" cy="2180853"/>
              </a:xfrm>
              <a:blipFill>
                <a:blip r:embed="rId3"/>
                <a:stretch>
                  <a:fillRect l="-796"/>
                </a:stretch>
              </a:blipFill>
            </p:spPr>
            <p:txBody>
              <a:bodyPr/>
              <a:lstStyle/>
              <a:p>
                <a:r>
                  <a:rPr lang="zh-CN" altLang="en-US">
                    <a:noFill/>
                  </a:rPr>
                  <a:t> </a:t>
                </a:r>
              </a:p>
            </p:txBody>
          </p:sp>
        </mc:Fallback>
      </mc:AlternateContent>
      <p:sp>
        <p:nvSpPr>
          <p:cNvPr id="10" name="矩形 9"/>
          <p:cNvSpPr/>
          <p:nvPr/>
        </p:nvSpPr>
        <p:spPr>
          <a:xfrm>
            <a:off x="1461060" y="1461800"/>
            <a:ext cx="10384100" cy="576173"/>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热力学第一定律与图像综合问题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情境1.eps" descr="id:2147491709;FounderCES">
            <a:extLst>
              <a:ext uri="{FF2B5EF4-FFF2-40B4-BE49-F238E27FC236}">
                <a16:creationId xmlns:a16="http://schemas.microsoft.com/office/drawing/2014/main" id="{A08C0652-0DEB-524F-6DCA-3ABBBE642343}"/>
              </a:ext>
            </a:extLst>
          </p:cNvPr>
          <p:cNvPicPr>
            <a:picLocks noChangeAspect="1"/>
          </p:cNvPicPr>
          <p:nvPr/>
        </p:nvPicPr>
        <p:blipFill>
          <a:blip r:embed="rId4"/>
          <a:stretch>
            <a:fillRect/>
          </a:stretch>
        </p:blipFill>
        <p:spPr>
          <a:xfrm>
            <a:off x="377228" y="1603561"/>
            <a:ext cx="1083831" cy="380662"/>
          </a:xfrm>
          <a:prstGeom prst="rect">
            <a:avLst/>
          </a:prstGeom>
        </p:spPr>
      </p:pic>
      <p:pic>
        <p:nvPicPr>
          <p:cNvPr id="5" name="sd366.jpg" descr="id:2147491716;FounderCES">
            <a:extLst>
              <a:ext uri="{FF2B5EF4-FFF2-40B4-BE49-F238E27FC236}">
                <a16:creationId xmlns:a16="http://schemas.microsoft.com/office/drawing/2014/main" id="{5A26FCD3-BA38-8D0A-602D-A9AA227B7123}"/>
              </a:ext>
            </a:extLst>
          </p:cNvPr>
          <p:cNvPicPr>
            <a:picLocks noChangeAspect="1"/>
          </p:cNvPicPr>
          <p:nvPr/>
        </p:nvPicPr>
        <p:blipFill>
          <a:blip r:embed="rId5"/>
          <a:stretch>
            <a:fillRect/>
          </a:stretch>
        </p:blipFill>
        <p:spPr>
          <a:xfrm>
            <a:off x="8183438" y="2275897"/>
            <a:ext cx="2322740" cy="2010095"/>
          </a:xfrm>
          <a:prstGeom prst="rect">
            <a:avLst/>
          </a:prstGeom>
        </p:spPr>
      </p:pic>
    </p:spTree>
    <p:extLst>
      <p:ext uri="{BB962C8B-B14F-4D97-AF65-F5344CB8AC3E}">
        <p14:creationId xmlns:p14="http://schemas.microsoft.com/office/powerpoint/2010/main" val="41870427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043C05AA-6204-2ACC-5580-7A4019F2470D}"/>
                  </a:ext>
                </a:extLst>
              </p:cNvPr>
              <p:cNvSpPr>
                <a:spLocks noGrp="1"/>
              </p:cNvSpPr>
              <p:nvPr>
                <p:ph idx="1"/>
              </p:nvPr>
            </p:nvSpPr>
            <p:spPr>
              <a:xfrm>
                <a:off x="360854" y="746120"/>
                <a:ext cx="11485848" cy="3248838"/>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等温变化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变大</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气体对外界做功</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&lt;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温度</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不变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内能不变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
                      </m:e>
                    </m:d>
                  </m:oMath>
                </a14:m>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等压变化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减小</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外界对气体做功</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&gt;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温度</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降低</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内能减少</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&lt;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
                      </m:e>
                    </m:d>
                  </m:oMath>
                </a14:m>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043C05AA-6204-2ACC-5580-7A4019F2470D}"/>
                  </a:ext>
                </a:extLst>
              </p:cNvPr>
              <p:cNvSpPr>
                <a:spLocks noGrp="1" noRot="1" noChangeAspect="1" noMove="1" noResize="1" noEditPoints="1" noAdjustHandles="1" noChangeArrowheads="1" noChangeShapeType="1" noTextEdit="1"/>
              </p:cNvSpPr>
              <p:nvPr>
                <p:ph idx="1"/>
              </p:nvPr>
            </p:nvSpPr>
            <p:spPr>
              <a:xfrm>
                <a:off x="360854" y="746120"/>
                <a:ext cx="11485848" cy="3248838"/>
              </a:xfrm>
              <a:blipFill>
                <a:blip r:embed="rId2"/>
                <a:stretch>
                  <a:fillRect l="-796"/>
                </a:stretch>
              </a:blipFill>
            </p:spPr>
            <p:txBody>
              <a:bodyPr/>
              <a:lstStyle/>
              <a:p>
                <a:r>
                  <a:rPr lang="zh-CN" altLang="en-US">
                    <a:noFill/>
                  </a:rPr>
                  <a:t> </a:t>
                </a:r>
              </a:p>
            </p:txBody>
          </p:sp>
        </mc:Fallback>
      </mc:AlternateContent>
      <p:pic>
        <p:nvPicPr>
          <p:cNvPr id="3" name="sd366.jpg" descr="id:2147491716;FounderCES">
            <a:extLst>
              <a:ext uri="{FF2B5EF4-FFF2-40B4-BE49-F238E27FC236}">
                <a16:creationId xmlns:a16="http://schemas.microsoft.com/office/drawing/2014/main" id="{17CA2FD6-9FCF-CD92-E66E-1C7BD7D8E2E7}"/>
              </a:ext>
            </a:extLst>
          </p:cNvPr>
          <p:cNvPicPr>
            <a:picLocks noChangeAspect="1"/>
          </p:cNvPicPr>
          <p:nvPr/>
        </p:nvPicPr>
        <p:blipFill>
          <a:blip r:embed="rId3"/>
          <a:stretch>
            <a:fillRect/>
          </a:stretch>
        </p:blipFill>
        <p:spPr>
          <a:xfrm>
            <a:off x="7967414" y="1628800"/>
            <a:ext cx="2322740" cy="2010095"/>
          </a:xfrm>
          <a:prstGeom prst="rect">
            <a:avLst/>
          </a:prstGeom>
        </p:spPr>
      </p:pic>
    </p:spTree>
    <p:extLst>
      <p:ext uri="{BB962C8B-B14F-4D97-AF65-F5344CB8AC3E}">
        <p14:creationId xmlns:p14="http://schemas.microsoft.com/office/powerpoint/2010/main" val="7801620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B98B0A7B-8E5B-833C-CB83-1C1871C3104D}"/>
                  </a:ext>
                </a:extLst>
              </p:cNvPr>
              <p:cNvSpPr>
                <a:spLocks noGrp="1"/>
              </p:cNvSpPr>
              <p:nvPr>
                <p:ph idx="1"/>
              </p:nvPr>
            </p:nvSpPr>
            <p:spPr>
              <a:xfrm>
                <a:off x="360854" y="746120"/>
                <a:ext cx="11485848" cy="5426486"/>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等容变化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不变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做功</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𝐖</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：不做功</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温度</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升高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内能增加</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&gt;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
                      </m:e>
                    </m:d>
                  </m:oMath>
                </a14:m>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等温变化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变大</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气体对外界做功</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&lt;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温度</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不变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内能不变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
                      </m:e>
                    </m:d>
                  </m:oMath>
                </a14:m>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等压变化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减小</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外界对气体做功</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&gt;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温度</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降低</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内能减少</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&lt;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
                      </m:e>
                    </m:d>
                  </m:oMath>
                </a14:m>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B98B0A7B-8E5B-833C-CB83-1C1871C3104D}"/>
                  </a:ext>
                </a:extLst>
              </p:cNvPr>
              <p:cNvSpPr>
                <a:spLocks noGrp="1" noRot="1" noChangeAspect="1" noMove="1" noResize="1" noEditPoints="1" noAdjustHandles="1" noChangeArrowheads="1" noChangeShapeType="1" noTextEdit="1"/>
              </p:cNvSpPr>
              <p:nvPr>
                <p:ph idx="1"/>
              </p:nvPr>
            </p:nvSpPr>
            <p:spPr>
              <a:xfrm>
                <a:off x="360854" y="746120"/>
                <a:ext cx="11485848" cy="5426486"/>
              </a:xfrm>
              <a:blipFill>
                <a:blip r:embed="rId2"/>
                <a:stretch>
                  <a:fillRect l="-796"/>
                </a:stretch>
              </a:blipFill>
            </p:spPr>
            <p:txBody>
              <a:bodyPr/>
              <a:lstStyle/>
              <a:p>
                <a:r>
                  <a:rPr lang="zh-CN" altLang="en-US">
                    <a:noFill/>
                  </a:rPr>
                  <a:t> </a:t>
                </a:r>
              </a:p>
            </p:txBody>
          </p:sp>
        </mc:Fallback>
      </mc:AlternateContent>
      <p:pic>
        <p:nvPicPr>
          <p:cNvPr id="3" name="sd367.jpg" descr="id:2147491723;FounderCES">
            <a:extLst>
              <a:ext uri="{FF2B5EF4-FFF2-40B4-BE49-F238E27FC236}">
                <a16:creationId xmlns:a16="http://schemas.microsoft.com/office/drawing/2014/main" id="{4953F86E-A238-EC24-95BB-9400EF803433}"/>
              </a:ext>
            </a:extLst>
          </p:cNvPr>
          <p:cNvPicPr>
            <a:picLocks noChangeAspect="1"/>
          </p:cNvPicPr>
          <p:nvPr/>
        </p:nvPicPr>
        <p:blipFill>
          <a:blip r:embed="rId3"/>
          <a:stretch>
            <a:fillRect/>
          </a:stretch>
        </p:blipFill>
        <p:spPr>
          <a:xfrm>
            <a:off x="7679382" y="2780928"/>
            <a:ext cx="2396971" cy="2057428"/>
          </a:xfrm>
          <a:prstGeom prst="rect">
            <a:avLst/>
          </a:prstGeom>
        </p:spPr>
      </p:pic>
    </p:spTree>
    <p:extLst>
      <p:ext uri="{BB962C8B-B14F-4D97-AF65-F5344CB8AC3E}">
        <p14:creationId xmlns:p14="http://schemas.microsoft.com/office/powerpoint/2010/main" val="3017693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83400" y="762412"/>
            <a:ext cx="6842063" cy="605754"/>
          </a:xfrm>
          <a:prstGeom prst="rect">
            <a:avLst/>
          </a:prstGeom>
        </p:spPr>
      </p:pic>
      <p:pic>
        <p:nvPicPr>
          <p:cNvPr id="4" name="图片 3"/>
          <p:cNvPicPr>
            <a:picLocks noChangeAspect="1"/>
          </p:cNvPicPr>
          <p:nvPr/>
        </p:nvPicPr>
        <p:blipFill>
          <a:blip r:embed="rId3"/>
          <a:stretch>
            <a:fillRect/>
          </a:stretch>
        </p:blipFill>
        <p:spPr>
          <a:xfrm>
            <a:off x="360854" y="1607943"/>
            <a:ext cx="1220846" cy="343085"/>
          </a:xfrm>
          <a:prstGeom prst="rect">
            <a:avLst/>
          </a:prstGeom>
        </p:spPr>
      </p:pic>
      <p:sp>
        <p:nvSpPr>
          <p:cNvPr id="20" name="内容占位符 1"/>
          <p:cNvSpPr>
            <a:spLocks noGrp="1"/>
          </p:cNvSpPr>
          <p:nvPr>
            <p:ph idx="1"/>
          </p:nvPr>
        </p:nvSpPr>
        <p:spPr>
          <a:xfrm>
            <a:off x="369998" y="2060848"/>
            <a:ext cx="11485848" cy="4454233"/>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宏观过程的方向性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）热传导具有方向性：两个温度不同的物体相互接触时，热量会自发地从高温物体传给低温物体，使高温物体的温度降低，低温物体的温度升高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）气体的扩散现象具有方向性：两种不同的气体可以自发地进入对方，最后成为</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均匀的混合气体，但这种均匀的混合气体，决不会自发地分开，成为两种不同的气体</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）机械能和内能的转化过程具有方向性：物体在水平地面上运动，因摩擦而逐渐停下来，但绝不可能出现物体自发地吸收原来传递出去的热量后，在地面上重新运动起来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1" name="矩形 20"/>
          <p:cNvSpPr/>
          <p:nvPr/>
        </p:nvSpPr>
        <p:spPr>
          <a:xfrm>
            <a:off x="1581700" y="1456319"/>
            <a:ext cx="1026500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热力学第二定律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97DFF776-54FA-15C1-BED8-8E474CA6981F}"/>
                  </a:ext>
                </a:extLst>
              </p:cNvPr>
              <p:cNvSpPr>
                <a:spLocks noGrp="1"/>
              </p:cNvSpPr>
              <p:nvPr>
                <p:ph idx="1"/>
              </p:nvPr>
            </p:nvSpPr>
            <p:spPr>
              <a:xfrm>
                <a:off x="360854" y="746120"/>
                <a:ext cx="11485848" cy="5426294"/>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等压变化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变大</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气体对外界做功</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&lt;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温度</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升高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内能增加</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&gt;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
                      </m:e>
                    </m:d>
                  </m:oMath>
                </a14:m>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等温变化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减小</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外界对气体做功</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&gt;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温度</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不变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内能不变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
                      </m:e>
                    </m:d>
                  </m:oMath>
                </a14:m>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等容变化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不变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做功</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𝐖</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：不做功</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温度</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降低</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内能减少</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&lt;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
                      </m:e>
                    </m:d>
                  </m:oMath>
                </a14:m>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97DFF776-54FA-15C1-BED8-8E474CA6981F}"/>
                  </a:ext>
                </a:extLst>
              </p:cNvPr>
              <p:cNvSpPr>
                <a:spLocks noGrp="1" noRot="1" noChangeAspect="1" noMove="1" noResize="1" noEditPoints="1" noAdjustHandles="1" noChangeArrowheads="1" noChangeShapeType="1" noTextEdit="1"/>
              </p:cNvSpPr>
              <p:nvPr>
                <p:ph idx="1"/>
              </p:nvPr>
            </p:nvSpPr>
            <p:spPr>
              <a:xfrm>
                <a:off x="360854" y="746120"/>
                <a:ext cx="11485848" cy="5426294"/>
              </a:xfrm>
              <a:blipFill>
                <a:blip r:embed="rId2"/>
                <a:stretch>
                  <a:fillRect l="-796"/>
                </a:stretch>
              </a:blipFill>
            </p:spPr>
            <p:txBody>
              <a:bodyPr/>
              <a:lstStyle/>
              <a:p>
                <a:r>
                  <a:rPr lang="zh-CN" altLang="en-US">
                    <a:noFill/>
                  </a:rPr>
                  <a:t> </a:t>
                </a:r>
              </a:p>
            </p:txBody>
          </p:sp>
        </mc:Fallback>
      </mc:AlternateContent>
      <p:pic>
        <p:nvPicPr>
          <p:cNvPr id="3" name="sd368.jpg" descr="id:2147491730;FounderCES">
            <a:extLst>
              <a:ext uri="{FF2B5EF4-FFF2-40B4-BE49-F238E27FC236}">
                <a16:creationId xmlns:a16="http://schemas.microsoft.com/office/drawing/2014/main" id="{E7BF6096-143A-1CDF-1B6A-CF070E8B9649}"/>
              </a:ext>
            </a:extLst>
          </p:cNvPr>
          <p:cNvPicPr>
            <a:picLocks noChangeAspect="1"/>
          </p:cNvPicPr>
          <p:nvPr/>
        </p:nvPicPr>
        <p:blipFill>
          <a:blip r:embed="rId3"/>
          <a:stretch>
            <a:fillRect/>
          </a:stretch>
        </p:blipFill>
        <p:spPr>
          <a:xfrm>
            <a:off x="7319342" y="2780928"/>
            <a:ext cx="2256765" cy="1920918"/>
          </a:xfrm>
          <a:prstGeom prst="rect">
            <a:avLst/>
          </a:prstGeom>
        </p:spPr>
      </p:pic>
    </p:spTree>
    <p:extLst>
      <p:ext uri="{BB962C8B-B14F-4D97-AF65-F5344CB8AC3E}">
        <p14:creationId xmlns:p14="http://schemas.microsoft.com/office/powerpoint/2010/main" val="2076192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08230"/>
          </a:xfrm>
        </p:spPr>
        <p:txBody>
          <a:bodyPr/>
          <a:lstStyle/>
          <a:p>
            <a:pPr indent="1077913"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河北邢台市名校联盟期中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）如图所示，一定质量的理想气体经历了从状态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的过程，气体在状态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时的体积为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的延长线过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坐标系的原点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已知气体的内能</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为常数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气体吸热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气体分子的平均动能减小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所有分子的速率都减小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气体的内能是在状态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单位时间内撞击到容器壁单</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位面积上的分子数增多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典例1.eps" descr="id:2147491737;FounderCES">
            <a:extLst>
              <a:ext uri="{FF2B5EF4-FFF2-40B4-BE49-F238E27FC236}">
                <a16:creationId xmlns:a16="http://schemas.microsoft.com/office/drawing/2014/main" id="{D306FA34-AEF0-2A7F-AEB3-1B3664D69C14}"/>
              </a:ext>
            </a:extLst>
          </p:cNvPr>
          <p:cNvPicPr>
            <a:picLocks noChangeAspect="1"/>
          </p:cNvPicPr>
          <p:nvPr/>
        </p:nvPicPr>
        <p:blipFill>
          <a:blip r:embed="rId2"/>
          <a:stretch>
            <a:fillRect/>
          </a:stretch>
        </p:blipFill>
        <p:spPr>
          <a:xfrm>
            <a:off x="366557" y="866021"/>
            <a:ext cx="1054643" cy="340164"/>
          </a:xfrm>
          <a:prstGeom prst="rect">
            <a:avLst/>
          </a:prstGeom>
        </p:spPr>
      </p:pic>
      <p:pic>
        <p:nvPicPr>
          <p:cNvPr id="6" name="sd369.jpg" descr="id:2147491744;FounderCES">
            <a:extLst>
              <a:ext uri="{FF2B5EF4-FFF2-40B4-BE49-F238E27FC236}">
                <a16:creationId xmlns:a16="http://schemas.microsoft.com/office/drawing/2014/main" id="{00FF398D-D797-B76F-B8C6-BFA3435FFBF0}"/>
              </a:ext>
            </a:extLst>
          </p:cNvPr>
          <p:cNvPicPr>
            <a:picLocks noChangeAspect="1"/>
          </p:cNvPicPr>
          <p:nvPr/>
        </p:nvPicPr>
        <p:blipFill>
          <a:blip r:embed="rId3"/>
          <a:stretch>
            <a:fillRect/>
          </a:stretch>
        </p:blipFill>
        <p:spPr>
          <a:xfrm>
            <a:off x="7463358" y="2924944"/>
            <a:ext cx="3570123" cy="2083510"/>
          </a:xfrm>
          <a:prstGeom prst="rect">
            <a:avLst/>
          </a:prstGeom>
        </p:spPr>
      </p:pic>
    </p:spTree>
    <p:extLst>
      <p:ext uri="{BB962C8B-B14F-4D97-AF65-F5344CB8AC3E}">
        <p14:creationId xmlns:p14="http://schemas.microsoft.com/office/powerpoint/2010/main" val="31077396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1601" y="746470"/>
                <a:ext cx="11484352" cy="5263044"/>
              </a:xfrm>
            </p:spPr>
            <p:txBody>
              <a:bodyPr/>
              <a:lstStyle/>
              <a:p>
                <a:pPr indent="715963" hangingPunct="0">
                  <a:lnSpc>
                    <a:spcPct val="130000"/>
                  </a:lnSpc>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气体压强不变而温度升高</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则内能</a:t>
                </a:r>
                <a:endPar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由理想气体状态方程</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𝒑𝑽</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气体体积增大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对外做功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由热力学第一定律可知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气体从外界吸收热</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气体温度降低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气体分子</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的平均动能减小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但某些气体分子的速率可能增大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由于气体的内能满足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气体在状态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的温度是在状态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则在状态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气体的内能是在状态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连线的延长线过坐标原点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根据理想气体状态方程可得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可知气体做等容变化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气体的体积不变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分子数密度不变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温度降低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故单位时间内撞击到容器壁单位面积上的分子数减少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1601" y="746470"/>
                <a:ext cx="11484352" cy="5263044"/>
              </a:xfrm>
              <a:blipFill>
                <a:blip r:embed="rId2"/>
                <a:stretch>
                  <a:fillRect l="-796" t="-116" r="-849" b="-1736"/>
                </a:stretch>
              </a:blipFill>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130B7067-324B-FAA9-9F2E-D2F845C3AE0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1601" y="900033"/>
            <a:ext cx="722448" cy="296719"/>
          </a:xfrm>
          <a:prstGeom prst="rect">
            <a:avLst/>
          </a:prstGeom>
        </p:spPr>
      </p:pic>
      <p:sp>
        <p:nvSpPr>
          <p:cNvPr id="3" name="文本框 2">
            <a:extLst>
              <a:ext uri="{FF2B5EF4-FFF2-40B4-BE49-F238E27FC236}">
                <a16:creationId xmlns:a16="http://schemas.microsoft.com/office/drawing/2014/main" id="{36B651EE-EFDC-B8B3-7C62-41218398D9FE}"/>
              </a:ext>
            </a:extLst>
          </p:cNvPr>
          <p:cNvSpPr txBox="1"/>
          <p:nvPr/>
        </p:nvSpPr>
        <p:spPr>
          <a:xfrm>
            <a:off x="360854" y="5886325"/>
            <a:ext cx="2134746" cy="579967"/>
          </a:xfrm>
          <a:prstGeom prst="rect">
            <a:avLst/>
          </a:prstGeom>
          <a:noFill/>
        </p:spPr>
        <p:txBody>
          <a:bodyPr wrap="square">
            <a:spAutoFit/>
          </a:bodyPr>
          <a:lstStyle/>
          <a:p>
            <a:pPr indent="715963" algn="just">
              <a:lnSpc>
                <a:spcPct val="150000"/>
              </a:lnSpc>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cs typeface="Times New Roman" panose="02020603050405020304" pitchFamily="18" charset="0"/>
              </a:rPr>
              <a:t>A</a:t>
            </a:r>
            <a:r>
              <a:rPr lang="zh-CN" altLang="zh-CN" sz="2400" dirty="0">
                <a:solidFill>
                  <a:srgbClr val="000000"/>
                </a:solidFill>
                <a:ea typeface="楷体" panose="02010609060101010101" pitchFamily="49" charset="-122"/>
                <a:cs typeface="Times New Roman" panose="02020603050405020304" pitchFamily="18" charset="0"/>
              </a:rPr>
              <a:t>、</a:t>
            </a:r>
            <a:r>
              <a:rPr lang="en-US" altLang="zh-CN" sz="2400" dirty="0">
                <a:solidFill>
                  <a:srgbClr val="000000"/>
                </a:solidFill>
                <a:cs typeface="Times New Roman" panose="02020603050405020304" pitchFamily="18" charset="0"/>
              </a:rPr>
              <a:t>C</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FAA6A2D1-5901-039E-6727-FC75F62FB7D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0854" y="6054318"/>
            <a:ext cx="748347" cy="309661"/>
          </a:xfrm>
          <a:prstGeom prst="rect">
            <a:avLst/>
          </a:prstGeom>
        </p:spPr>
      </p:pic>
      <p:pic>
        <p:nvPicPr>
          <p:cNvPr id="6" name="sd369.jpg" descr="id:2147491744;FounderCES">
            <a:extLst>
              <a:ext uri="{FF2B5EF4-FFF2-40B4-BE49-F238E27FC236}">
                <a16:creationId xmlns:a16="http://schemas.microsoft.com/office/drawing/2014/main" id="{A40B1B42-080C-83E3-A42C-EBA66D87CD6A}"/>
              </a:ext>
            </a:extLst>
          </p:cNvPr>
          <p:cNvPicPr>
            <a:picLocks noChangeAspect="1"/>
          </p:cNvPicPr>
          <p:nvPr/>
        </p:nvPicPr>
        <p:blipFill>
          <a:blip r:embed="rId5"/>
          <a:stretch>
            <a:fillRect/>
          </a:stretch>
        </p:blipFill>
        <p:spPr>
          <a:xfrm>
            <a:off x="8258689" y="720152"/>
            <a:ext cx="3570123" cy="2083510"/>
          </a:xfrm>
          <a:prstGeom prst="rect">
            <a:avLst/>
          </a:prstGeom>
        </p:spPr>
      </p:pic>
    </p:spTree>
    <p:extLst>
      <p:ext uri="{BB962C8B-B14F-4D97-AF65-F5344CB8AC3E}">
        <p14:creationId xmlns:p14="http://schemas.microsoft.com/office/powerpoint/2010/main" val="3587554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1AE85-8096-5C6D-9493-D09F7421DD31}"/>
            </a:ext>
          </a:extLst>
        </p:cNvPr>
        <p:cNvGrpSpPr/>
        <p:nvPr/>
      </p:nvGrpSpPr>
      <p:grpSpPr>
        <a:xfrm>
          <a:off x="0" y="0"/>
          <a:ext cx="0" cy="0"/>
          <a:chOff x="0" y="0"/>
          <a:chExt cx="0" cy="0"/>
        </a:xfrm>
      </p:grpSpPr>
      <p:sp>
        <p:nvSpPr>
          <p:cNvPr id="8" name="内容占位符 1">
            <a:extLst>
              <a:ext uri="{FF2B5EF4-FFF2-40B4-BE49-F238E27FC236}">
                <a16:creationId xmlns:a16="http://schemas.microsoft.com/office/drawing/2014/main" id="{48631714-4EEF-70C5-E987-CEDF53F8DBF0}"/>
              </a:ext>
            </a:extLst>
          </p:cNvPr>
          <p:cNvSpPr>
            <a:spLocks noGrp="1"/>
          </p:cNvSpPr>
          <p:nvPr>
            <p:ph idx="1"/>
          </p:nvPr>
        </p:nvSpPr>
        <p:spPr>
          <a:xfrm>
            <a:off x="360807" y="1857178"/>
            <a:ext cx="11484352" cy="2795958"/>
          </a:xfrm>
          <a:solidFill>
            <a:srgbClr val="E3F2E7"/>
          </a:solidFill>
        </p:spPr>
        <p:txBody>
          <a:bodyPr/>
          <a:lstStyle/>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3" name="关键提醒.eps" descr="id:2147489535;FounderCES">
            <a:extLst>
              <a:ext uri="{FF2B5EF4-FFF2-40B4-BE49-F238E27FC236}">
                <a16:creationId xmlns:a16="http://schemas.microsoft.com/office/drawing/2014/main" id="{B98D8412-B5FE-B4D6-0460-2839E31C0894}"/>
              </a:ext>
            </a:extLst>
          </p:cNvPr>
          <p:cNvPicPr>
            <a:picLocks noChangeAspect="1"/>
          </p:cNvPicPr>
          <p:nvPr/>
        </p:nvPicPr>
        <p:blipFill>
          <a:blip r:embed="rId2"/>
          <a:stretch>
            <a:fillRect/>
          </a:stretch>
        </p:blipFill>
        <p:spPr>
          <a:xfrm>
            <a:off x="360807" y="2017798"/>
            <a:ext cx="1722270" cy="339943"/>
          </a:xfrm>
          <a:prstGeom prst="rect">
            <a:avLst/>
          </a:prstGeom>
        </p:spPr>
      </p:pic>
      <p:pic>
        <p:nvPicPr>
          <p:cNvPr id="2" name="SD370.eps" descr="id:2147491772;FounderCES">
            <a:extLst>
              <a:ext uri="{FF2B5EF4-FFF2-40B4-BE49-F238E27FC236}">
                <a16:creationId xmlns:a16="http://schemas.microsoft.com/office/drawing/2014/main" id="{C0F3AACB-BBB9-6F2D-F688-C2E2EE3918A2}"/>
              </a:ext>
            </a:extLst>
          </p:cNvPr>
          <p:cNvPicPr>
            <a:picLocks noChangeAspect="1"/>
          </p:cNvPicPr>
          <p:nvPr/>
        </p:nvPicPr>
        <p:blipFill>
          <a:blip r:embed="rId3"/>
          <a:stretch>
            <a:fillRect/>
          </a:stretch>
        </p:blipFill>
        <p:spPr>
          <a:xfrm>
            <a:off x="3070870" y="2595493"/>
            <a:ext cx="6048672" cy="1740407"/>
          </a:xfrm>
          <a:prstGeom prst="rect">
            <a:avLst/>
          </a:prstGeom>
        </p:spPr>
      </p:pic>
    </p:spTree>
    <p:extLst>
      <p:ext uri="{BB962C8B-B14F-4D97-AF65-F5344CB8AC3E}">
        <p14:creationId xmlns:p14="http://schemas.microsoft.com/office/powerpoint/2010/main" val="16047843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87391791-BD5C-0B3E-4676-9B816DA31493}"/>
              </a:ext>
            </a:extLst>
          </p:cNvPr>
          <p:cNvSpPr>
            <a:spLocks noGrp="1"/>
          </p:cNvSpPr>
          <p:nvPr>
            <p:ph idx="1"/>
          </p:nvPr>
        </p:nvSpPr>
        <p:spPr>
          <a:xfrm>
            <a:off x="360854" y="746120"/>
            <a:ext cx="11485848" cy="5322163"/>
          </a:xfrm>
        </p:spPr>
        <p:txBody>
          <a:bodyPr/>
          <a:lstStyle/>
          <a:p>
            <a:pPr indent="987425"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为了提高热机的工作效率，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1824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年，法国工程师卡诺创造性地利用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理想实验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的思维方法，提出了具有重要理论意义的热机循环过程——卡诺循环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如图所示为卡诺循环的图像，其中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为两条等温线，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为两条绝热线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若一定质量的理想气体从状态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四个过程后沿循环曲线回到初始状态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，已知四个状态的坐标分别为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），则下列说法正确的是（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气体在状态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的内能小于在状态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的内能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时气体分子单位时间内撞击器壁单位面积的平均次数</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比在状态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时的多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过程气体对外界做的功等于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过程外界对气体做的功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气体从状态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沿曲线回到初始状态的过程中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气体向外界放出热量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内能不变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1779;FounderCES">
            <a:extLst>
              <a:ext uri="{FF2B5EF4-FFF2-40B4-BE49-F238E27FC236}">
                <a16:creationId xmlns:a16="http://schemas.microsoft.com/office/drawing/2014/main" id="{05FCC780-D588-C35D-3474-6755D2ED6FA9}"/>
              </a:ext>
            </a:extLst>
          </p:cNvPr>
          <p:cNvPicPr>
            <a:picLocks noChangeAspect="1"/>
          </p:cNvPicPr>
          <p:nvPr/>
        </p:nvPicPr>
        <p:blipFill>
          <a:blip r:embed="rId2"/>
          <a:stretch>
            <a:fillRect/>
          </a:stretch>
        </p:blipFill>
        <p:spPr>
          <a:xfrm>
            <a:off x="397025" y="863871"/>
            <a:ext cx="938486" cy="302700"/>
          </a:xfrm>
          <a:prstGeom prst="rect">
            <a:avLst/>
          </a:prstGeom>
        </p:spPr>
      </p:pic>
      <p:pic>
        <p:nvPicPr>
          <p:cNvPr id="4" name="sd371.jpg" descr="id:2147491786;FounderCES">
            <a:extLst>
              <a:ext uri="{FF2B5EF4-FFF2-40B4-BE49-F238E27FC236}">
                <a16:creationId xmlns:a16="http://schemas.microsoft.com/office/drawing/2014/main" id="{A1C2AD7A-4D68-0082-AA3A-B973B3C642B5}"/>
              </a:ext>
            </a:extLst>
          </p:cNvPr>
          <p:cNvPicPr>
            <a:picLocks noChangeAspect="1"/>
          </p:cNvPicPr>
          <p:nvPr/>
        </p:nvPicPr>
        <p:blipFill>
          <a:blip r:embed="rId3"/>
          <a:stretch>
            <a:fillRect/>
          </a:stretch>
        </p:blipFill>
        <p:spPr>
          <a:xfrm>
            <a:off x="9407574" y="3406016"/>
            <a:ext cx="2263355" cy="1996938"/>
          </a:xfrm>
          <a:prstGeom prst="rect">
            <a:avLst/>
          </a:prstGeom>
        </p:spPr>
      </p:pic>
    </p:spTree>
    <p:extLst>
      <p:ext uri="{BB962C8B-B14F-4D97-AF65-F5344CB8AC3E}">
        <p14:creationId xmlns:p14="http://schemas.microsoft.com/office/powerpoint/2010/main" val="16190881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784939F-2317-7CAC-E229-F641BC116AAF}"/>
              </a:ext>
            </a:extLst>
          </p:cNvPr>
          <p:cNvSpPr>
            <a:spLocks noGrp="1"/>
          </p:cNvSpPr>
          <p:nvPr>
            <p:ph idx="1"/>
          </p:nvPr>
        </p:nvSpPr>
        <p:spPr>
          <a:xfrm>
            <a:off x="360854" y="746120"/>
            <a:ext cx="11485848" cy="5562228"/>
          </a:xfrm>
        </p:spPr>
        <p:txBody>
          <a:bodyPr/>
          <a:lstStyle/>
          <a:p>
            <a:pPr indent="715963"/>
            <a:r>
              <a:rPr lang="en-US" altLang="zh-CN" b="1" i="1" dirty="0">
                <a:solidFill>
                  <a:srgbClr val="000000"/>
                </a:solidFill>
                <a:latin typeface="Times New Roman" panose="02020603050405020304" pitchFamily="18" charset="0"/>
                <a:ea typeface="宋体" panose="02010600030101010101" pitchFamily="2" charset="-122"/>
              </a:rPr>
              <a:t>AB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CD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为两条等温线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BC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DA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为两条绝热线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由题图可</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B</a:t>
            </a:r>
            <a:r>
              <a:rPr lang="en-US" altLang="zh-CN" b="1" dirty="0">
                <a:solidFill>
                  <a:srgbClr val="000000"/>
                </a:solidFill>
                <a:latin typeface="Times New Roman" panose="02020603050405020304" pitchFamily="18" charset="0"/>
                <a:ea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过程气体体积增大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气体对外界做功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气体内能减少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i="1" dirty="0">
                <a:solidFill>
                  <a:srgbClr val="000000"/>
                </a:solidFill>
                <a:latin typeface="Times New Roman" panose="02020603050405020304" pitchFamily="18" charset="0"/>
                <a:ea typeface="宋体" panose="02010600030101010101" pitchFamily="2" charset="-122"/>
              </a:rPr>
              <a:t>U</a:t>
            </a:r>
            <a:r>
              <a:rPr lang="en-US" altLang="zh-CN" b="1" i="1" baseline="-25000"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U</a:t>
            </a:r>
            <a:r>
              <a:rPr lang="en-US" altLang="zh-CN" b="1" i="1" baseline="-25000"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又因为理想气体的内能由温度决定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dirty="0">
                <a:solidFill>
                  <a:srgbClr val="000000"/>
                </a:solidFill>
                <a:latin typeface="Times New Roman" panose="02020603050405020304" pitchFamily="18" charset="0"/>
                <a:ea typeface="宋体" panose="02010600030101010101" pitchFamily="2" charset="-122"/>
              </a:rPr>
              <a:t>U</a:t>
            </a:r>
            <a:r>
              <a:rPr lang="en-US" altLang="zh-CN" b="1" i="1" baseline="-25000"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U</a:t>
            </a:r>
            <a:r>
              <a:rPr lang="en-US" altLang="zh-CN" b="1" i="1" baseline="-25000" dirty="0">
                <a:solidFill>
                  <a:srgbClr val="000000"/>
                </a:solidFill>
                <a:latin typeface="Times New Roman" panose="02020603050405020304" pitchFamily="18" charset="0"/>
                <a:ea typeface="宋体" panose="02010600030101010101" pitchFamily="2" charset="-122"/>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r>
              <a:rPr lang="en-US" altLang="zh-CN" b="1" i="1" dirty="0">
                <a:solidFill>
                  <a:srgbClr val="000000"/>
                </a:solidFill>
                <a:latin typeface="Times New Roman" panose="02020603050405020304" pitchFamily="18" charset="0"/>
                <a:ea typeface="宋体" panose="02010600030101010101" pitchFamily="2" charset="-122"/>
              </a:rPr>
              <a:t>U</a:t>
            </a:r>
            <a:r>
              <a:rPr lang="en-US" altLang="zh-CN" b="1" i="1" baseline="-25000"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U</a:t>
            </a:r>
            <a:r>
              <a:rPr lang="en-US" altLang="zh-CN" b="1" i="1" baseline="-25000" dirty="0">
                <a:solidFill>
                  <a:srgbClr val="000000"/>
                </a:solidFill>
                <a:latin typeface="Times New Roman" panose="02020603050405020304" pitchFamily="18" charset="0"/>
                <a:ea typeface="宋体" panose="02010600030101010101" pitchFamily="2" charset="-122"/>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T</a:t>
            </a:r>
            <a:r>
              <a:rPr lang="en-US" altLang="zh-CN" b="1" i="1" baseline="-25000"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T</a:t>
            </a:r>
            <a:r>
              <a:rPr lang="en-US" altLang="zh-CN" b="1" i="1" baseline="-25000"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则气体在状态</a:t>
            </a:r>
            <a:r>
              <a:rPr lang="en-US" altLang="zh-CN" b="1" i="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时分子运动的平均动</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能小于在状态</a:t>
            </a:r>
            <a:r>
              <a:rPr lang="en-US" altLang="zh-CN" b="1" i="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时分子运动的平均动能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又由于气体在状态</a:t>
            </a:r>
            <a:r>
              <a:rPr lang="en-US" altLang="zh-CN" b="1" i="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时的体积大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气体分子的数密度小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则气体在状态</a:t>
            </a:r>
            <a:r>
              <a:rPr lang="en-US" altLang="zh-CN" b="1" i="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时分子单位时间内撞击器壁单位面积的平均次数比在状态</a:t>
            </a:r>
            <a:r>
              <a:rPr lang="en-US" altLang="zh-CN" b="1" i="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AB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CD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为两条等温线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B</a:t>
            </a:r>
            <a:r>
              <a:rPr lang="en-US" altLang="zh-CN" b="1" dirty="0">
                <a:solidFill>
                  <a:srgbClr val="000000"/>
                </a:solidFill>
                <a:latin typeface="Times New Roman" panose="02020603050405020304" pitchFamily="18" charset="0"/>
                <a:ea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rPr>
              <a:t>D</a:t>
            </a:r>
            <a:r>
              <a:rPr lang="en-US" altLang="zh-CN" b="1" dirty="0">
                <a:solidFill>
                  <a:srgbClr val="000000"/>
                </a:solidFill>
                <a:latin typeface="Times New Roman" panose="02020603050405020304" pitchFamily="18" charset="0"/>
                <a:ea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过程内能的变化量大小相等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BC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DA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为两条绝热线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Q</a:t>
            </a:r>
            <a:r>
              <a:rPr lang="en-US" altLang="zh-CN" b="1" i="1" baseline="-25000" dirty="0">
                <a:solidFill>
                  <a:srgbClr val="000000"/>
                </a:solidFill>
                <a:latin typeface="Times New Roman" panose="02020603050405020304" pitchFamily="18" charset="0"/>
                <a:ea typeface="宋体" panose="02010600030101010101" pitchFamily="2" charset="-122"/>
              </a:rPr>
              <a:t>BC</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Q</a:t>
            </a:r>
            <a:r>
              <a:rPr lang="en-US" altLang="zh-CN" b="1" i="1" baseline="-25000" dirty="0">
                <a:solidFill>
                  <a:srgbClr val="000000"/>
                </a:solidFill>
                <a:latin typeface="Times New Roman" panose="02020603050405020304" pitchFamily="18" charset="0"/>
                <a:ea typeface="宋体" panose="02010600030101010101" pitchFamily="2" charset="-122"/>
              </a:rPr>
              <a:t>DA</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由热力学第一定律</a:t>
            </a:r>
            <a:r>
              <a:rPr lang="en-US" altLang="zh-CN" b="1" dirty="0">
                <a:solidFill>
                  <a:srgbClr val="000000"/>
                </a:solidFill>
                <a:latin typeface="Times New Roman" panose="02020603050405020304" pitchFamily="18" charset="0"/>
                <a:ea typeface="宋体" panose="02010600030101010101" pitchFamily="2" charset="-122"/>
              </a:rPr>
              <a:t>Δ</a:t>
            </a:r>
            <a:r>
              <a:rPr lang="en-US" altLang="zh-CN" b="1" i="1" dirty="0">
                <a:solidFill>
                  <a:srgbClr val="000000"/>
                </a:solidFill>
                <a:latin typeface="Times New Roman" panose="02020603050405020304" pitchFamily="18" charset="0"/>
                <a:ea typeface="宋体" panose="02010600030101010101" pitchFamily="2" charset="-122"/>
              </a:rPr>
              <a:t>U</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W</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W</a:t>
            </a:r>
            <a:r>
              <a:rPr lang="en-US" altLang="zh-CN" b="1" i="1" baseline="-25000" dirty="0">
                <a:solidFill>
                  <a:srgbClr val="000000"/>
                </a:solidFill>
                <a:latin typeface="Times New Roman" panose="02020603050405020304" pitchFamily="18" charset="0"/>
                <a:ea typeface="宋体" panose="02010600030101010101" pitchFamily="2" charset="-122"/>
              </a:rPr>
              <a:t>BC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W</a:t>
            </a:r>
            <a:r>
              <a:rPr lang="en-US" altLang="zh-CN" b="1" i="1" baseline="-25000" dirty="0">
                <a:solidFill>
                  <a:srgbClr val="000000"/>
                </a:solidFill>
                <a:latin typeface="Times New Roman" panose="02020603050405020304" pitchFamily="18" charset="0"/>
                <a:ea typeface="宋体" panose="02010600030101010101" pitchFamily="2" charset="-122"/>
              </a:rPr>
              <a:t>DA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a:solidFill>
                  <a:srgbClr val="000000"/>
                </a:solidFill>
                <a:latin typeface="Times New Roman" panose="02020603050405020304" pitchFamily="18" charset="0"/>
                <a:ea typeface="宋体" panose="02010600030101010101" pitchFamily="2" charset="-122"/>
              </a:rPr>
              <a:t>B</a:t>
            </a:r>
            <a:r>
              <a:rPr lang="en-US" altLang="zh-CN" b="1" dirty="0">
                <a:solidFill>
                  <a:srgbClr val="000000"/>
                </a:solidFill>
                <a:latin typeface="Times New Roman" panose="02020603050405020304" pitchFamily="18" charset="0"/>
                <a:ea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过程气体对外界做的功等于</a:t>
            </a:r>
            <a:r>
              <a:rPr lang="en-US" altLang="zh-CN" b="1" i="1" dirty="0">
                <a:solidFill>
                  <a:srgbClr val="000000"/>
                </a:solidFill>
                <a:latin typeface="Times New Roman" panose="02020603050405020304" pitchFamily="18" charset="0"/>
                <a:ea typeface="宋体" panose="02010600030101010101" pitchFamily="2" charset="-122"/>
              </a:rPr>
              <a:t>D</a:t>
            </a:r>
            <a:r>
              <a:rPr lang="en-US" altLang="zh-CN" b="1" dirty="0">
                <a:solidFill>
                  <a:srgbClr val="000000"/>
                </a:solidFill>
                <a:latin typeface="Times New Roman" panose="02020603050405020304" pitchFamily="18" charset="0"/>
                <a:ea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过程外界对气体做的功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pic>
        <p:nvPicPr>
          <p:cNvPr id="3" name="图片 2">
            <a:extLst>
              <a:ext uri="{FF2B5EF4-FFF2-40B4-BE49-F238E27FC236}">
                <a16:creationId xmlns:a16="http://schemas.microsoft.com/office/drawing/2014/main" id="{C0257271-67FD-8F09-3194-FDF2467E9DA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1601" y="936245"/>
            <a:ext cx="722448" cy="296719"/>
          </a:xfrm>
          <a:prstGeom prst="rect">
            <a:avLst/>
          </a:prstGeom>
        </p:spPr>
      </p:pic>
      <p:pic>
        <p:nvPicPr>
          <p:cNvPr id="4" name="sd371.jpg" descr="id:2147491786;FounderCES">
            <a:extLst>
              <a:ext uri="{FF2B5EF4-FFF2-40B4-BE49-F238E27FC236}">
                <a16:creationId xmlns:a16="http://schemas.microsoft.com/office/drawing/2014/main" id="{D95E3F33-110B-F0A8-4C90-2ED4D0F140AD}"/>
              </a:ext>
            </a:extLst>
          </p:cNvPr>
          <p:cNvPicPr>
            <a:picLocks noChangeAspect="1"/>
          </p:cNvPicPr>
          <p:nvPr/>
        </p:nvPicPr>
        <p:blipFill>
          <a:blip r:embed="rId3"/>
          <a:stretch>
            <a:fillRect/>
          </a:stretch>
        </p:blipFill>
        <p:spPr>
          <a:xfrm>
            <a:off x="9335566" y="936245"/>
            <a:ext cx="2263355" cy="1996938"/>
          </a:xfrm>
          <a:prstGeom prst="rect">
            <a:avLst/>
          </a:prstGeom>
        </p:spPr>
      </p:pic>
    </p:spTree>
    <p:extLst>
      <p:ext uri="{BB962C8B-B14F-4D97-AF65-F5344CB8AC3E}">
        <p14:creationId xmlns:p14="http://schemas.microsoft.com/office/powerpoint/2010/main" val="34712394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1EEEDEF0-2340-64F2-6956-0B99570910FE}"/>
              </a:ext>
            </a:extLst>
          </p:cNvPr>
          <p:cNvSpPr>
            <a:spLocks noGrp="1"/>
          </p:cNvSpPr>
          <p:nvPr>
            <p:ph idx="1"/>
          </p:nvPr>
        </p:nvSpPr>
        <p:spPr>
          <a:xfrm>
            <a:off x="360854" y="746120"/>
            <a:ext cx="11485848" cy="2792239"/>
          </a:xfrm>
        </p:spPr>
        <p:txBody>
          <a:bodyPr/>
          <a:lstStyle/>
          <a:p>
            <a:pPr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气体从状态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沿曲线回到初始状态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内能不变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过程体积增大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气体对外界做功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过程体积减小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外界对气体做功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图像中图线与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轴所围的图形的面积表示功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则在一个完整循环过程中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气体对外界做功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由于气体初、末状态均为状态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内能不变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则气体一定从外界吸收热量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a:extLst>
              <a:ext uri="{FF2B5EF4-FFF2-40B4-BE49-F238E27FC236}">
                <a16:creationId xmlns:a16="http://schemas.microsoft.com/office/drawing/2014/main" id="{4BC6C798-207F-2B6A-8B70-DAE6D7E1C866}"/>
              </a:ext>
            </a:extLst>
          </p:cNvPr>
          <p:cNvSpPr txBox="1"/>
          <p:nvPr/>
        </p:nvSpPr>
        <p:spPr>
          <a:xfrm>
            <a:off x="360854" y="3497105"/>
            <a:ext cx="2134746" cy="579967"/>
          </a:xfrm>
          <a:prstGeom prst="rect">
            <a:avLst/>
          </a:prstGeom>
          <a:noFill/>
        </p:spPr>
        <p:txBody>
          <a:bodyPr wrap="square">
            <a:spAutoFit/>
          </a:bodyPr>
          <a:lstStyle/>
          <a:p>
            <a:pPr indent="715963" algn="just">
              <a:lnSpc>
                <a:spcPct val="150000"/>
              </a:lnSpc>
              <a:tabLst>
                <a:tab pos="6210935" algn="l"/>
              </a:tabLst>
            </a:pPr>
            <a:r>
              <a:rPr lang="en-US" altLang="zh-CN" sz="2400" dirty="0">
                <a:solidFill>
                  <a:srgbClr val="000000"/>
                </a:solidFill>
                <a:cs typeface="Times New Roman" panose="02020603050405020304" pitchFamily="18" charset="0"/>
              </a:rPr>
              <a:t>C</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A2E0565F-8F26-77CE-F141-AEE7D885DA5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0854" y="3665098"/>
            <a:ext cx="748347" cy="309661"/>
          </a:xfrm>
          <a:prstGeom prst="rect">
            <a:avLst/>
          </a:prstGeom>
        </p:spPr>
      </p:pic>
      <p:pic>
        <p:nvPicPr>
          <p:cNvPr id="5" name="sd371.jpg" descr="id:2147491786;FounderCES">
            <a:extLst>
              <a:ext uri="{FF2B5EF4-FFF2-40B4-BE49-F238E27FC236}">
                <a16:creationId xmlns:a16="http://schemas.microsoft.com/office/drawing/2014/main" id="{F9AE8F12-FB3C-8EB0-3970-BA53E48B2A89}"/>
              </a:ext>
            </a:extLst>
          </p:cNvPr>
          <p:cNvPicPr>
            <a:picLocks noChangeAspect="1"/>
          </p:cNvPicPr>
          <p:nvPr/>
        </p:nvPicPr>
        <p:blipFill>
          <a:blip r:embed="rId3"/>
          <a:stretch>
            <a:fillRect/>
          </a:stretch>
        </p:blipFill>
        <p:spPr>
          <a:xfrm>
            <a:off x="6239222" y="3284984"/>
            <a:ext cx="2263355" cy="1996938"/>
          </a:xfrm>
          <a:prstGeom prst="rect">
            <a:avLst/>
          </a:prstGeom>
        </p:spPr>
      </p:pic>
    </p:spTree>
    <p:extLst>
      <p:ext uri="{BB962C8B-B14F-4D97-AF65-F5344CB8AC3E}">
        <p14:creationId xmlns:p14="http://schemas.microsoft.com/office/powerpoint/2010/main" val="210128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51222E-2504-1F4E-AA8D-3FDFE405896F}"/>
            </a:ext>
          </a:extLst>
        </p:cNvPr>
        <p:cNvGrpSpPr/>
        <p:nvPr/>
      </p:nvGrpSpPr>
      <p:grpSpPr>
        <a:xfrm>
          <a:off x="0" y="0"/>
          <a:ext cx="0" cy="0"/>
          <a:chOff x="0" y="0"/>
          <a:chExt cx="0" cy="0"/>
        </a:xfrm>
      </p:grpSpPr>
      <p:sp>
        <p:nvSpPr>
          <p:cNvPr id="8" name="内容占位符 1">
            <a:extLst>
              <a:ext uri="{FF2B5EF4-FFF2-40B4-BE49-F238E27FC236}">
                <a16:creationId xmlns:a16="http://schemas.microsoft.com/office/drawing/2014/main" id="{022C60B3-EA11-056F-732E-922972F09DC6}"/>
              </a:ext>
            </a:extLst>
          </p:cNvPr>
          <p:cNvSpPr>
            <a:spLocks noGrp="1"/>
          </p:cNvSpPr>
          <p:nvPr>
            <p:ph idx="1"/>
          </p:nvPr>
        </p:nvSpPr>
        <p:spPr>
          <a:xfrm>
            <a:off x="360807" y="1857178"/>
            <a:ext cx="11484352" cy="2795958"/>
          </a:xfrm>
          <a:solidFill>
            <a:srgbClr val="E3F2E7"/>
          </a:solidFill>
        </p:spPr>
        <p:txBody>
          <a:bodyPr/>
          <a:lstStyle/>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3" name="关键提醒.eps" descr="id:2147489535;FounderCES">
            <a:extLst>
              <a:ext uri="{FF2B5EF4-FFF2-40B4-BE49-F238E27FC236}">
                <a16:creationId xmlns:a16="http://schemas.microsoft.com/office/drawing/2014/main" id="{2249078F-6C0E-AAE0-C716-ABB5D32BDDD9}"/>
              </a:ext>
            </a:extLst>
          </p:cNvPr>
          <p:cNvPicPr>
            <a:picLocks noChangeAspect="1"/>
          </p:cNvPicPr>
          <p:nvPr/>
        </p:nvPicPr>
        <p:blipFill>
          <a:blip r:embed="rId2"/>
          <a:stretch>
            <a:fillRect/>
          </a:stretch>
        </p:blipFill>
        <p:spPr>
          <a:xfrm>
            <a:off x="360807" y="2017798"/>
            <a:ext cx="1722270" cy="339943"/>
          </a:xfrm>
          <a:prstGeom prst="rect">
            <a:avLst/>
          </a:prstGeom>
        </p:spPr>
      </p:pic>
      <p:pic>
        <p:nvPicPr>
          <p:cNvPr id="4" name="CA333.eps" descr="id:2147491814;FounderCES">
            <a:extLst>
              <a:ext uri="{FF2B5EF4-FFF2-40B4-BE49-F238E27FC236}">
                <a16:creationId xmlns:a16="http://schemas.microsoft.com/office/drawing/2014/main" id="{A7FD8538-A2CF-1F97-6DE5-DE4835B6C446}"/>
              </a:ext>
            </a:extLst>
          </p:cNvPr>
          <p:cNvPicPr>
            <a:picLocks noChangeAspect="1"/>
          </p:cNvPicPr>
          <p:nvPr/>
        </p:nvPicPr>
        <p:blipFill>
          <a:blip r:embed="rId3"/>
          <a:stretch>
            <a:fillRect/>
          </a:stretch>
        </p:blipFill>
        <p:spPr>
          <a:xfrm>
            <a:off x="4020969" y="2272128"/>
            <a:ext cx="4148474" cy="1966057"/>
          </a:xfrm>
          <a:prstGeom prst="rect">
            <a:avLst/>
          </a:prstGeom>
        </p:spPr>
      </p:pic>
    </p:spTree>
    <p:extLst>
      <p:ext uri="{BB962C8B-B14F-4D97-AF65-F5344CB8AC3E}">
        <p14:creationId xmlns:p14="http://schemas.microsoft.com/office/powerpoint/2010/main" val="19869738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0150A0-B067-0D36-42F0-32E68B59B90B}"/>
            </a:ext>
          </a:extLst>
        </p:cNvPr>
        <p:cNvGrpSpPr/>
        <p:nvPr/>
      </p:nvGrpSpPr>
      <p:grpSpPr>
        <a:xfrm>
          <a:off x="0" y="0"/>
          <a:ext cx="0" cy="0"/>
          <a:chOff x="0" y="0"/>
          <a:chExt cx="0" cy="0"/>
        </a:xfrm>
      </p:grpSpPr>
      <p:pic>
        <p:nvPicPr>
          <p:cNvPr id="3" name="图片 2">
            <a:extLst>
              <a:ext uri="{FF2B5EF4-FFF2-40B4-BE49-F238E27FC236}">
                <a16:creationId xmlns:a16="http://schemas.microsoft.com/office/drawing/2014/main" id="{DF13DA6F-1685-C140-7CFA-9DC01E49F1D6}"/>
              </a:ext>
            </a:extLst>
          </p:cNvPr>
          <p:cNvPicPr>
            <a:picLocks noChangeAspect="1"/>
          </p:cNvPicPr>
          <p:nvPr/>
        </p:nvPicPr>
        <p:blipFill>
          <a:blip r:embed="rId2"/>
          <a:stretch>
            <a:fillRect/>
          </a:stretch>
        </p:blipFill>
        <p:spPr>
          <a:xfrm>
            <a:off x="360854" y="2104845"/>
            <a:ext cx="953507" cy="343085"/>
          </a:xfrm>
          <a:prstGeom prst="rect">
            <a:avLst/>
          </a:prstGeom>
        </p:spPr>
      </p:pic>
      <p:sp>
        <p:nvSpPr>
          <p:cNvPr id="5" name="内容占位符 1">
            <a:extLst>
              <a:ext uri="{FF2B5EF4-FFF2-40B4-BE49-F238E27FC236}">
                <a16:creationId xmlns:a16="http://schemas.microsoft.com/office/drawing/2014/main" id="{28FBA2C0-CF31-932E-C90A-A531F7CC3CD2}"/>
              </a:ext>
            </a:extLst>
          </p:cNvPr>
          <p:cNvSpPr>
            <a:spLocks noGrp="1"/>
          </p:cNvSpPr>
          <p:nvPr>
            <p:ph idx="1"/>
          </p:nvPr>
        </p:nvSpPr>
        <p:spPr>
          <a:xfrm>
            <a:off x="360854" y="2658794"/>
            <a:ext cx="11485848" cy="1130246"/>
          </a:xfrm>
        </p:spPr>
        <p:txBody>
          <a:bodyPr/>
          <a:lstStyle/>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是联系状态方程与热力学第一定律的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桥梁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，解决此类问题时，应从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这个物理量寻找突破口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a:extLst>
              <a:ext uri="{FF2B5EF4-FFF2-40B4-BE49-F238E27FC236}">
                <a16:creationId xmlns:a16="http://schemas.microsoft.com/office/drawing/2014/main" id="{5DDEAD3A-A19C-4204-DFB9-D69F6A8C209D}"/>
              </a:ext>
            </a:extLst>
          </p:cNvPr>
          <p:cNvSpPr/>
          <p:nvPr/>
        </p:nvSpPr>
        <p:spPr>
          <a:xfrm>
            <a:off x="1318816" y="1953221"/>
            <a:ext cx="10527886"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热力学第一定律与气体实验定律</a:t>
            </a:r>
            <a:r>
              <a:rPr lang="zh-CN" altLang="zh-CN" sz="2400" b="1">
                <a:solidFill>
                  <a:srgbClr val="1EB26A"/>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1EB26A"/>
                </a:solidFill>
                <a:effectLst/>
                <a:latin typeface="Times New Roman" panose="02020603050405020304" pitchFamily="18" charset="0"/>
                <a:ea typeface="楷体" panose="02010609060101010101" pitchFamily="49" charset="-122"/>
                <a:cs typeface="Times New Roman" panose="02020603050405020304" pitchFamily="18" charset="0"/>
              </a:rPr>
              <a:t>理想气体状态方程</a:t>
            </a:r>
            <a:r>
              <a:rPr lang="zh-CN" altLang="zh-CN" sz="2400" b="1">
                <a:solidFill>
                  <a:srgbClr val="1EB26A"/>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的结合</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情境2.eps" descr="id:2147491821;FounderCES">
            <a:extLst>
              <a:ext uri="{FF2B5EF4-FFF2-40B4-BE49-F238E27FC236}">
                <a16:creationId xmlns:a16="http://schemas.microsoft.com/office/drawing/2014/main" id="{9536BA3D-6FA7-E528-7A74-6B09212753A9}"/>
              </a:ext>
            </a:extLst>
          </p:cNvPr>
          <p:cNvPicPr>
            <a:picLocks noChangeAspect="1"/>
          </p:cNvPicPr>
          <p:nvPr/>
        </p:nvPicPr>
        <p:blipFill>
          <a:blip r:embed="rId3"/>
          <a:stretch>
            <a:fillRect/>
          </a:stretch>
        </p:blipFill>
        <p:spPr>
          <a:xfrm>
            <a:off x="360854" y="2119063"/>
            <a:ext cx="953507" cy="334890"/>
          </a:xfrm>
          <a:prstGeom prst="rect">
            <a:avLst/>
          </a:prstGeom>
        </p:spPr>
      </p:pic>
    </p:spTree>
    <p:extLst>
      <p:ext uri="{BB962C8B-B14F-4D97-AF65-F5344CB8AC3E}">
        <p14:creationId xmlns:p14="http://schemas.microsoft.com/office/powerpoint/2010/main" val="29669821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A0EB10EA-1CD2-4E0C-267B-304D53832F7F}"/>
              </a:ext>
            </a:extLst>
          </p:cNvPr>
          <p:cNvSpPr>
            <a:spLocks noGrp="1"/>
          </p:cNvSpPr>
          <p:nvPr>
            <p:ph idx="1"/>
          </p:nvPr>
        </p:nvSpPr>
        <p:spPr>
          <a:xfrm>
            <a:off x="360854" y="746120"/>
            <a:ext cx="11485848" cy="3346237"/>
          </a:xfrm>
        </p:spPr>
        <p:txBody>
          <a:bodyPr/>
          <a:lstStyle/>
          <a:p>
            <a:pPr indent="896938"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江苏淮安期末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）如图所示，内部高为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、底面积为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的绝热汽缸静止在水平地面上，汽缸内部有加热装置，用轻质绝热活塞封闭一定质量的理想气体，活塞与劲度系数为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的轻质弹簧相连，轻质弹簧上端固定，汽缸顶部开口但有卡扣，以保证活塞不会脱离汽缸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缸内气体初始温度为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，此时活塞到汽缸底部的距离为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，弹簧伸长量为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现缓慢加热气体，活塞缓慢到达汽缸顶部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已知大气压强恒为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，忽略活塞的厚度，不计一切摩擦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1828;FounderCES">
            <a:extLst>
              <a:ext uri="{FF2B5EF4-FFF2-40B4-BE49-F238E27FC236}">
                <a16:creationId xmlns:a16="http://schemas.microsoft.com/office/drawing/2014/main" id="{7892F5B5-E910-0219-3AA0-C40B4E61B4AC}"/>
              </a:ext>
            </a:extLst>
          </p:cNvPr>
          <p:cNvPicPr>
            <a:picLocks noChangeAspect="1"/>
          </p:cNvPicPr>
          <p:nvPr/>
        </p:nvPicPr>
        <p:blipFill>
          <a:blip r:embed="rId2"/>
          <a:stretch>
            <a:fillRect/>
          </a:stretch>
        </p:blipFill>
        <p:spPr>
          <a:xfrm>
            <a:off x="360854" y="920156"/>
            <a:ext cx="924712" cy="298257"/>
          </a:xfrm>
          <a:prstGeom prst="rect">
            <a:avLst/>
          </a:prstGeom>
        </p:spPr>
      </p:pic>
      <p:pic>
        <p:nvPicPr>
          <p:cNvPr id="4" name="sd372a.jpg" descr="id:2147491835;FounderCES">
            <a:extLst>
              <a:ext uri="{FF2B5EF4-FFF2-40B4-BE49-F238E27FC236}">
                <a16:creationId xmlns:a16="http://schemas.microsoft.com/office/drawing/2014/main" id="{4CFA4FF2-E50B-7171-9B93-43EF393F1866}"/>
              </a:ext>
            </a:extLst>
          </p:cNvPr>
          <p:cNvPicPr>
            <a:picLocks noChangeAspect="1"/>
          </p:cNvPicPr>
          <p:nvPr/>
        </p:nvPicPr>
        <p:blipFill>
          <a:blip r:embed="rId3"/>
          <a:stretch>
            <a:fillRect/>
          </a:stretch>
        </p:blipFill>
        <p:spPr>
          <a:xfrm>
            <a:off x="5129624" y="4149080"/>
            <a:ext cx="1948307" cy="1809542"/>
          </a:xfrm>
          <a:prstGeom prst="rect">
            <a:avLst/>
          </a:prstGeom>
        </p:spPr>
      </p:pic>
    </p:spTree>
    <p:extLst>
      <p:ext uri="{BB962C8B-B14F-4D97-AF65-F5344CB8AC3E}">
        <p14:creationId xmlns:p14="http://schemas.microsoft.com/office/powerpoint/2010/main" val="336734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）气体向真空膨胀具有方向性：气体可自发地向真空容器膨胀，但绝不可能出现气体自发地从容器中流出，使容器变为真空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）在整个自然界中，无论有生命的还是无生命的，所有的宏观自发过程都有一定的方向性，是不可逆过程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325902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153273-94A2-D7D9-B094-6D2146674945}"/>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A6BAC936-42A8-819E-8BFA-E7D1899070A7}"/>
              </a:ext>
            </a:extLst>
          </p:cNvPr>
          <p:cNvSpPr>
            <a:spLocks noGrp="1"/>
          </p:cNvSpPr>
          <p:nvPr>
            <p:ph idx="1"/>
          </p:nvPr>
        </p:nvSpPr>
        <p:spPr>
          <a:xfrm>
            <a:off x="360854" y="746120"/>
            <a:ext cx="11485848" cy="576248"/>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）求温度为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时，封闭气体的压强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内容占位符 1">
                <a:extLst>
                  <a:ext uri="{FF2B5EF4-FFF2-40B4-BE49-F238E27FC236}">
                    <a16:creationId xmlns:a16="http://schemas.microsoft.com/office/drawing/2014/main" id="{5A7E8EF8-1DB5-89B4-B097-C79DEA4AD9AA}"/>
                  </a:ext>
                </a:extLst>
              </p:cNvPr>
              <p:cNvSpPr txBox="1">
                <a:spLocks/>
              </p:cNvSpPr>
              <p:nvPr/>
            </p:nvSpPr>
            <p:spPr bwMode="auto">
              <a:xfrm>
                <a:off x="360854" y="1340768"/>
                <a:ext cx="11485848" cy="138755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对活塞受力分析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根据平衡条件有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𝑯𝒌</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a:extLst>
                  <a:ext uri="{FF2B5EF4-FFF2-40B4-BE49-F238E27FC236}">
                    <a16:creationId xmlns:a16="http://schemas.microsoft.com/office/drawing/2014/main" id="{5A7E8EF8-1DB5-89B4-B097-C79DEA4AD9AA}"/>
                  </a:ext>
                </a:extLst>
              </p:cNvPr>
              <p:cNvSpPr txBox="1">
                <a:spLocks noRot="1" noChangeAspect="1" noMove="1" noResize="1" noEditPoints="1" noAdjustHandles="1" noChangeArrowheads="1" noChangeShapeType="1" noTextEdit="1"/>
              </p:cNvSpPr>
              <p:nvPr/>
            </p:nvSpPr>
            <p:spPr bwMode="auto">
              <a:xfrm>
                <a:off x="360854" y="1340768"/>
                <a:ext cx="11485848" cy="1387559"/>
              </a:xfrm>
              <a:prstGeom prst="rect">
                <a:avLst/>
              </a:prstGeom>
              <a:blipFill>
                <a:blip r:embed="rId2"/>
                <a:stretch>
                  <a:fillRect l="-796" r="-849" b="-307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62BFB0BB-6FF2-655C-3304-01175611DC7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1601" y="1530893"/>
            <a:ext cx="722448" cy="296719"/>
          </a:xfrm>
          <a:prstGeom prst="rect">
            <a:avLst/>
          </a:prstGeom>
        </p:spPr>
      </p:pic>
      <mc:AlternateContent xmlns:mc="http://schemas.openxmlformats.org/markup-compatibility/2006" xmlns:a14="http://schemas.microsoft.com/office/drawing/2010/main">
        <mc:Choice Requires="a14">
          <p:sp>
            <p:nvSpPr>
              <p:cNvPr id="5" name="文本框 4">
                <a:extLst>
                  <a:ext uri="{FF2B5EF4-FFF2-40B4-BE49-F238E27FC236}">
                    <a16:creationId xmlns:a16="http://schemas.microsoft.com/office/drawing/2014/main" id="{C314EB9F-35D6-A29F-7443-5F6F551F166C}"/>
                  </a:ext>
                </a:extLst>
              </p:cNvPr>
              <p:cNvSpPr txBox="1"/>
              <p:nvPr/>
            </p:nvSpPr>
            <p:spPr>
              <a:xfrm>
                <a:off x="360854" y="2708920"/>
                <a:ext cx="2134746" cy="833562"/>
              </a:xfrm>
              <a:prstGeom prst="rect">
                <a:avLst/>
              </a:prstGeom>
              <a:noFill/>
            </p:spPr>
            <p:txBody>
              <a:bodyPr wrap="square">
                <a:spAutoFit/>
              </a:bodyPr>
              <a:lstStyle/>
              <a:p>
                <a:pPr indent="715963" algn="just">
                  <a:lnSpc>
                    <a:spcPct val="150000"/>
                  </a:lnSpc>
                  <a:tabLst>
                    <a:tab pos="6210935" algn="l"/>
                  </a:tabLst>
                </a:pPr>
                <a:r>
                  <a:rPr lang="en-US" altLang="zh-CN" sz="2400" i="1" dirty="0">
                    <a:solidFill>
                      <a:srgbClr val="000000"/>
                    </a:solidFill>
                  </a:rPr>
                  <a:t>p</a:t>
                </a:r>
                <a:r>
                  <a:rPr lang="en-US" altLang="zh-CN" sz="2400" baseline="-25000" dirty="0">
                    <a:solidFill>
                      <a:srgbClr val="000000"/>
                    </a:solidFill>
                  </a:rPr>
                  <a:t>0</a:t>
                </a:r>
                <a:r>
                  <a:rPr lang="zh-CN" altLang="zh-CN" sz="2400" dirty="0">
                    <a:solidFill>
                      <a:srgbClr val="000000"/>
                    </a:solidFill>
                    <a:cs typeface="Times New Roman" panose="02020603050405020304" pitchFamily="18" charset="0"/>
                  </a:rPr>
                  <a:t>－</a:t>
                </a:r>
                <a14:m>
                  <m:oMath xmlns:m="http://schemas.openxmlformats.org/officeDocument/2006/math">
                    <m:f>
                      <m:fPr>
                        <m:ctrlPr>
                          <a:rPr lang="zh-CN" altLang="zh-CN" sz="2400" i="1" smtClean="0">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𝑯𝒌</m:t>
                        </m:r>
                      </m:num>
                      <m:den>
                        <m:r>
                          <a:rPr lang="en-US" altLang="zh-CN" sz="2400" i="1">
                            <a:solidFill>
                              <a:schemeClr val="tx1"/>
                            </a:solidFill>
                            <a:latin typeface="Cambria Math" panose="02040503050406030204" pitchFamily="18" charset="0"/>
                            <a:cs typeface="Times New Roman" panose="02020603050405020304" pitchFamily="18" charset="0"/>
                          </a:rPr>
                          <m:t>𝟒</m:t>
                        </m:r>
                        <m:r>
                          <a:rPr lang="en-US" altLang="zh-CN" sz="2400" i="1">
                            <a:solidFill>
                              <a:schemeClr val="tx1"/>
                            </a:solidFill>
                            <a:latin typeface="Cambria Math" panose="02040503050406030204" pitchFamily="18" charset="0"/>
                            <a:cs typeface="Times New Roman" panose="02020603050405020304" pitchFamily="18" charset="0"/>
                          </a:rPr>
                          <m:t>𝑺</m:t>
                        </m:r>
                      </m:den>
                    </m:f>
                  </m:oMath>
                </a14:m>
                <a:r>
                  <a:rPr lang="zh-CN" altLang="zh-CN" sz="2400" dirty="0">
                    <a:solidFill>
                      <a:srgbClr val="000000"/>
                    </a:solidFill>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文本框 4">
                <a:extLst>
                  <a:ext uri="{FF2B5EF4-FFF2-40B4-BE49-F238E27FC236}">
                    <a16:creationId xmlns:a16="http://schemas.microsoft.com/office/drawing/2014/main" id="{C314EB9F-35D6-A29F-7443-5F6F551F166C}"/>
                  </a:ext>
                </a:extLst>
              </p:cNvPr>
              <p:cNvSpPr txBox="1">
                <a:spLocks noRot="1" noChangeAspect="1" noMove="1" noResize="1" noEditPoints="1" noAdjustHandles="1" noChangeArrowheads="1" noChangeShapeType="1" noTextEdit="1"/>
              </p:cNvSpPr>
              <p:nvPr/>
            </p:nvSpPr>
            <p:spPr>
              <a:xfrm>
                <a:off x="360854" y="2708920"/>
                <a:ext cx="2134746" cy="833562"/>
              </a:xfrm>
              <a:prstGeom prst="rect">
                <a:avLst/>
              </a:prstGeom>
              <a:blipFill>
                <a:blip r:embed="rId4"/>
                <a:stretch>
                  <a:fillRect b="-5839"/>
                </a:stretch>
              </a:blipFill>
            </p:spPr>
            <p:txBody>
              <a:bodyPr/>
              <a:lstStyle/>
              <a:p>
                <a:r>
                  <a:rPr lang="zh-CN" altLang="en-US">
                    <a:noFill/>
                  </a:rPr>
                  <a:t> </a:t>
                </a:r>
              </a:p>
            </p:txBody>
          </p:sp>
        </mc:Fallback>
      </mc:AlternateContent>
      <p:pic>
        <p:nvPicPr>
          <p:cNvPr id="6" name="图片 5">
            <a:extLst>
              <a:ext uri="{FF2B5EF4-FFF2-40B4-BE49-F238E27FC236}">
                <a16:creationId xmlns:a16="http://schemas.microsoft.com/office/drawing/2014/main" id="{7AB383EE-026B-CD1D-7480-69E349B624C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35702" y="3119339"/>
            <a:ext cx="748347" cy="309661"/>
          </a:xfrm>
          <a:prstGeom prst="rect">
            <a:avLst/>
          </a:prstGeom>
        </p:spPr>
      </p:pic>
      <p:pic>
        <p:nvPicPr>
          <p:cNvPr id="7" name="sd372a.jpg" descr="id:2147491835;FounderCES">
            <a:extLst>
              <a:ext uri="{FF2B5EF4-FFF2-40B4-BE49-F238E27FC236}">
                <a16:creationId xmlns:a16="http://schemas.microsoft.com/office/drawing/2014/main" id="{0DC6583E-E4F3-C5CA-122C-EBD772EB32B2}"/>
              </a:ext>
            </a:extLst>
          </p:cNvPr>
          <p:cNvPicPr>
            <a:picLocks noChangeAspect="1"/>
          </p:cNvPicPr>
          <p:nvPr/>
        </p:nvPicPr>
        <p:blipFill>
          <a:blip r:embed="rId6"/>
          <a:stretch>
            <a:fillRect/>
          </a:stretch>
        </p:blipFill>
        <p:spPr>
          <a:xfrm>
            <a:off x="5447134" y="2211762"/>
            <a:ext cx="2232248" cy="2073260"/>
          </a:xfrm>
          <a:prstGeom prst="rect">
            <a:avLst/>
          </a:prstGeom>
        </p:spPr>
      </p:pic>
    </p:spTree>
    <p:extLst>
      <p:ext uri="{BB962C8B-B14F-4D97-AF65-F5344CB8AC3E}">
        <p14:creationId xmlns:p14="http://schemas.microsoft.com/office/powerpoint/2010/main" val="136586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87CD7C-9A92-8221-0F6B-BD9E85CD0698}"/>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5486EA3A-7E58-3716-12D6-CD029AB52B43}"/>
              </a:ext>
            </a:extLst>
          </p:cNvPr>
          <p:cNvSpPr>
            <a:spLocks noGrp="1"/>
          </p:cNvSpPr>
          <p:nvPr>
            <p:ph idx="1"/>
          </p:nvPr>
        </p:nvSpPr>
        <p:spPr>
          <a:xfrm>
            <a:off x="360854" y="746120"/>
            <a:ext cx="11485848" cy="576248"/>
          </a:xfrm>
        </p:spPr>
        <p:txBody>
          <a:bodyPr/>
          <a:lstStyle/>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）求活塞刚好到达汽缸顶部时，封闭气体的温度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内容占位符 1">
                <a:extLst>
                  <a:ext uri="{FF2B5EF4-FFF2-40B4-BE49-F238E27FC236}">
                    <a16:creationId xmlns:a16="http://schemas.microsoft.com/office/drawing/2014/main" id="{5FF82FB1-0BE5-8E34-E6E7-DB2B483239C8}"/>
                  </a:ext>
                </a:extLst>
              </p:cNvPr>
              <p:cNvSpPr txBox="1">
                <a:spLocks/>
              </p:cNvSpPr>
              <p:nvPr/>
            </p:nvSpPr>
            <p:spPr bwMode="auto">
              <a:xfrm>
                <a:off x="360854" y="1340768"/>
                <a:ext cx="11485848" cy="225882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活塞</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恰好到达汽缸顶部的过程中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气体压强、体积、温度都在变化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设末状态的压强为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对活塞有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𝑯𝒌</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根据理想气体状态方程有</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𝑺𝑯</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𝑺𝑯</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𝑯𝒌</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𝑯𝒌</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a:extLst>
                  <a:ext uri="{FF2B5EF4-FFF2-40B4-BE49-F238E27FC236}">
                    <a16:creationId xmlns:a16="http://schemas.microsoft.com/office/drawing/2014/main" id="{5FF82FB1-0BE5-8E34-E6E7-DB2B483239C8}"/>
                  </a:ext>
                </a:extLst>
              </p:cNvPr>
              <p:cNvSpPr txBox="1">
                <a:spLocks noRot="1" noChangeAspect="1" noMove="1" noResize="1" noEditPoints="1" noAdjustHandles="1" noChangeArrowheads="1" noChangeShapeType="1" noTextEdit="1"/>
              </p:cNvSpPr>
              <p:nvPr/>
            </p:nvSpPr>
            <p:spPr bwMode="auto">
              <a:xfrm>
                <a:off x="360854" y="1340768"/>
                <a:ext cx="11485848" cy="2258823"/>
              </a:xfrm>
              <a:prstGeom prst="rect">
                <a:avLst/>
              </a:prstGeom>
              <a:blipFill>
                <a:blip r:embed="rId2"/>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FADB0668-438E-A884-580E-9B60CFE70E7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1601" y="1530893"/>
            <a:ext cx="722448" cy="296719"/>
          </a:xfrm>
          <a:prstGeom prst="rect">
            <a:avLst/>
          </a:prstGeom>
        </p:spPr>
      </p:pic>
      <mc:AlternateContent xmlns:mc="http://schemas.openxmlformats.org/markup-compatibility/2006" xmlns:a14="http://schemas.microsoft.com/office/drawing/2010/main">
        <mc:Choice Requires="a14">
          <p:sp>
            <p:nvSpPr>
              <p:cNvPr id="5" name="文本框 4">
                <a:extLst>
                  <a:ext uri="{FF2B5EF4-FFF2-40B4-BE49-F238E27FC236}">
                    <a16:creationId xmlns:a16="http://schemas.microsoft.com/office/drawing/2014/main" id="{ACF830B5-3EBE-85EF-321E-8F47EA2E8530}"/>
                  </a:ext>
                </a:extLst>
              </p:cNvPr>
              <p:cNvSpPr txBox="1"/>
              <p:nvPr/>
            </p:nvSpPr>
            <p:spPr>
              <a:xfrm>
                <a:off x="360854" y="3573016"/>
                <a:ext cx="2782024" cy="896207"/>
              </a:xfrm>
              <a:prstGeom prst="rect">
                <a:avLst/>
              </a:prstGeom>
              <a:noFill/>
            </p:spPr>
            <p:txBody>
              <a:bodyPr wrap="square">
                <a:spAutoFit/>
              </a:bodyPr>
              <a:lstStyle/>
              <a:p>
                <a:pPr indent="715963" algn="just">
                  <a:lnSpc>
                    <a:spcPct val="150000"/>
                  </a:lnSpc>
                  <a:tabLst>
                    <a:tab pos="6210935" algn="l"/>
                  </a:tabLst>
                </a:pPr>
                <a14:m>
                  <m:oMath xmlns:m="http://schemas.openxmlformats.org/officeDocument/2006/math">
                    <m:f>
                      <m:fPr>
                        <m:ctrlPr>
                          <a:rPr lang="zh-CN" altLang="zh-CN" sz="2400" i="1" smtClean="0">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𝟖</m:t>
                        </m:r>
                        <m:sSub>
                          <m:sSubPr>
                            <m:ctrlPr>
                              <a:rPr lang="zh-CN" altLang="zh-CN" sz="2400" i="1">
                                <a:solidFill>
                                  <a:schemeClr val="tx1"/>
                                </a:solidFill>
                                <a:latin typeface="Cambria Math" panose="02040503050406030204" pitchFamily="18" charset="0"/>
                                <a:ea typeface="Cambria Math" panose="02040503050406030204" pitchFamily="18" charset="0"/>
                              </a:rPr>
                            </m:ctrlPr>
                          </m:sSubPr>
                          <m:e>
                            <m:r>
                              <a:rPr lang="en-US" altLang="zh-CN" sz="2400" i="1">
                                <a:solidFill>
                                  <a:schemeClr val="tx1"/>
                                </a:solidFill>
                                <a:latin typeface="Cambria Math" panose="02040503050406030204" pitchFamily="18" charset="0"/>
                                <a:cs typeface="Times New Roman" panose="02020603050405020304" pitchFamily="18" charset="0"/>
                              </a:rPr>
                              <m:t>𝒑</m:t>
                            </m:r>
                          </m:e>
                          <m:sub>
                            <m:r>
                              <a:rPr lang="en-US" altLang="zh-CN" sz="2400" i="1">
                                <a:solidFill>
                                  <a:schemeClr val="tx1"/>
                                </a:solidFill>
                                <a:latin typeface="Cambria Math" panose="02040503050406030204" pitchFamily="18" charset="0"/>
                                <a:cs typeface="Times New Roman" panose="02020603050405020304" pitchFamily="18" charset="0"/>
                              </a:rPr>
                              <m:t>𝟎</m:t>
                            </m:r>
                          </m:sub>
                        </m:sSub>
                        <m:r>
                          <a:rPr lang="en-US" altLang="zh-CN" sz="2400" i="1">
                            <a:solidFill>
                              <a:schemeClr val="tx1"/>
                            </a:solidFill>
                            <a:latin typeface="Cambria Math" panose="02040503050406030204" pitchFamily="18" charset="0"/>
                            <a:cs typeface="Times New Roman" panose="02020603050405020304" pitchFamily="18" charset="0"/>
                          </a:rPr>
                          <m:t>𝑺</m:t>
                        </m:r>
                        <m:r>
                          <a:rPr lang="en-US" altLang="zh-CN" sz="2400">
                            <a:solidFill>
                              <a:schemeClr val="tx1"/>
                            </a:solidFill>
                            <a:latin typeface="Cambria Math" panose="02040503050406030204" pitchFamily="18" charset="0"/>
                            <a:cs typeface="Times New Roman" panose="02020603050405020304" pitchFamily="18" charset="0"/>
                          </a:rPr>
                          <m:t>+</m:t>
                        </m:r>
                        <m:r>
                          <a:rPr lang="en-US" altLang="zh-CN" sz="2400" i="1">
                            <a:solidFill>
                              <a:schemeClr val="tx1"/>
                            </a:solidFill>
                            <a:latin typeface="Cambria Math" panose="02040503050406030204" pitchFamily="18" charset="0"/>
                            <a:cs typeface="Times New Roman" panose="02020603050405020304" pitchFamily="18" charset="0"/>
                          </a:rPr>
                          <m:t>𝟐</m:t>
                        </m:r>
                        <m:r>
                          <a:rPr lang="en-US" altLang="zh-CN" sz="2400" i="1">
                            <a:solidFill>
                              <a:schemeClr val="tx1"/>
                            </a:solidFill>
                            <a:latin typeface="Cambria Math" panose="02040503050406030204" pitchFamily="18" charset="0"/>
                            <a:cs typeface="Times New Roman" panose="02020603050405020304" pitchFamily="18" charset="0"/>
                          </a:rPr>
                          <m:t>𝑯𝒌</m:t>
                        </m:r>
                      </m:num>
                      <m:den>
                        <m:r>
                          <a:rPr lang="en-US" altLang="zh-CN" sz="2400" i="1">
                            <a:solidFill>
                              <a:schemeClr val="tx1"/>
                            </a:solidFill>
                            <a:latin typeface="Cambria Math" panose="02040503050406030204" pitchFamily="18" charset="0"/>
                            <a:cs typeface="Times New Roman" panose="02020603050405020304" pitchFamily="18" charset="0"/>
                          </a:rPr>
                          <m:t>𝟒</m:t>
                        </m:r>
                        <m:sSub>
                          <m:sSubPr>
                            <m:ctrlPr>
                              <a:rPr lang="zh-CN" altLang="zh-CN" sz="2400" i="1">
                                <a:solidFill>
                                  <a:schemeClr val="tx1"/>
                                </a:solidFill>
                                <a:latin typeface="Cambria Math" panose="02040503050406030204" pitchFamily="18" charset="0"/>
                                <a:ea typeface="Cambria Math" panose="02040503050406030204" pitchFamily="18" charset="0"/>
                              </a:rPr>
                            </m:ctrlPr>
                          </m:sSubPr>
                          <m:e>
                            <m:r>
                              <a:rPr lang="en-US" altLang="zh-CN" sz="2400" i="1">
                                <a:solidFill>
                                  <a:schemeClr val="tx1"/>
                                </a:solidFill>
                                <a:latin typeface="Cambria Math" panose="02040503050406030204" pitchFamily="18" charset="0"/>
                                <a:cs typeface="Times New Roman" panose="02020603050405020304" pitchFamily="18" charset="0"/>
                              </a:rPr>
                              <m:t>𝒑</m:t>
                            </m:r>
                          </m:e>
                          <m:sub>
                            <m:r>
                              <a:rPr lang="en-US" altLang="zh-CN" sz="2400" i="1">
                                <a:solidFill>
                                  <a:schemeClr val="tx1"/>
                                </a:solidFill>
                                <a:latin typeface="Cambria Math" panose="02040503050406030204" pitchFamily="18" charset="0"/>
                                <a:cs typeface="Times New Roman" panose="02020603050405020304" pitchFamily="18" charset="0"/>
                              </a:rPr>
                              <m:t>𝟎</m:t>
                            </m:r>
                          </m:sub>
                        </m:sSub>
                        <m:r>
                          <a:rPr lang="en-US" altLang="zh-CN" sz="2400" i="1">
                            <a:solidFill>
                              <a:schemeClr val="tx1"/>
                            </a:solidFill>
                            <a:latin typeface="Cambria Math" panose="02040503050406030204" pitchFamily="18" charset="0"/>
                            <a:cs typeface="Times New Roman" panose="02020603050405020304" pitchFamily="18" charset="0"/>
                          </a:rPr>
                          <m:t>𝑺</m:t>
                        </m:r>
                        <m:r>
                          <a:rPr lang="zh-CN" altLang="zh-CN" sz="2400" i="1">
                            <a:solidFill>
                              <a:schemeClr val="tx1"/>
                            </a:solidFill>
                            <a:latin typeface="Cambria Math" panose="02040503050406030204" pitchFamily="18" charset="0"/>
                            <a:cs typeface="Times New Roman" panose="02020603050405020304" pitchFamily="18" charset="0"/>
                          </a:rPr>
                          <m:t>－</m:t>
                        </m:r>
                        <m:r>
                          <a:rPr lang="en-US" altLang="zh-CN" sz="2400" i="1">
                            <a:solidFill>
                              <a:schemeClr val="tx1"/>
                            </a:solidFill>
                            <a:latin typeface="Cambria Math" panose="02040503050406030204" pitchFamily="18" charset="0"/>
                            <a:cs typeface="Times New Roman" panose="02020603050405020304" pitchFamily="18" charset="0"/>
                          </a:rPr>
                          <m:t>𝑯𝒌</m:t>
                        </m:r>
                      </m:den>
                    </m:f>
                  </m:oMath>
                </a14:m>
                <a:r>
                  <a:rPr lang="en-US" altLang="zh-CN" sz="2400" i="1" dirty="0">
                    <a:solidFill>
                      <a:schemeClr val="tx1"/>
                    </a:solidFill>
                  </a:rPr>
                  <a:t>T</a:t>
                </a:r>
                <a:r>
                  <a:rPr lang="en-US" altLang="zh-CN" sz="2400" baseline="-25000" dirty="0">
                    <a:solidFill>
                      <a:schemeClr val="tx1"/>
                    </a:solidFill>
                  </a:rPr>
                  <a:t>1</a:t>
                </a:r>
                <a:r>
                  <a:rPr lang="zh-CN" altLang="zh-CN" sz="2400" dirty="0">
                    <a:solidFill>
                      <a:schemeClr val="tx1"/>
                    </a:solidFill>
                    <a:cs typeface="Times New Roman" panose="02020603050405020304" pitchFamily="18" charset="0"/>
                  </a:rPr>
                  <a:t>　</a:t>
                </a:r>
                <a:endParaRPr lang="zh-CN" altLang="zh-CN" sz="105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文本框 4">
                <a:extLst>
                  <a:ext uri="{FF2B5EF4-FFF2-40B4-BE49-F238E27FC236}">
                    <a16:creationId xmlns:a16="http://schemas.microsoft.com/office/drawing/2014/main" id="{ACF830B5-3EBE-85EF-321E-8F47EA2E8530}"/>
                  </a:ext>
                </a:extLst>
              </p:cNvPr>
              <p:cNvSpPr txBox="1">
                <a:spLocks noRot="1" noChangeAspect="1" noMove="1" noResize="1" noEditPoints="1" noAdjustHandles="1" noChangeArrowheads="1" noChangeShapeType="1" noTextEdit="1"/>
              </p:cNvSpPr>
              <p:nvPr/>
            </p:nvSpPr>
            <p:spPr>
              <a:xfrm>
                <a:off x="360854" y="3573016"/>
                <a:ext cx="2782024" cy="896207"/>
              </a:xfrm>
              <a:prstGeom prst="rect">
                <a:avLst/>
              </a:prstGeom>
              <a:blipFill>
                <a:blip r:embed="rId4"/>
                <a:stretch>
                  <a:fillRect b="-680"/>
                </a:stretch>
              </a:blipFill>
            </p:spPr>
            <p:txBody>
              <a:bodyPr/>
              <a:lstStyle/>
              <a:p>
                <a:r>
                  <a:rPr lang="zh-CN" altLang="en-US">
                    <a:noFill/>
                  </a:rPr>
                  <a:t> </a:t>
                </a:r>
              </a:p>
            </p:txBody>
          </p:sp>
        </mc:Fallback>
      </mc:AlternateContent>
      <p:pic>
        <p:nvPicPr>
          <p:cNvPr id="6" name="图片 5">
            <a:extLst>
              <a:ext uri="{FF2B5EF4-FFF2-40B4-BE49-F238E27FC236}">
                <a16:creationId xmlns:a16="http://schemas.microsoft.com/office/drawing/2014/main" id="{E4F76FF2-A9A0-4C16-07DE-ED86AD19952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35702" y="3983435"/>
            <a:ext cx="748347" cy="309661"/>
          </a:xfrm>
          <a:prstGeom prst="rect">
            <a:avLst/>
          </a:prstGeom>
        </p:spPr>
      </p:pic>
      <p:pic>
        <p:nvPicPr>
          <p:cNvPr id="7" name="sd372a.jpg" descr="id:2147491835;FounderCES">
            <a:extLst>
              <a:ext uri="{FF2B5EF4-FFF2-40B4-BE49-F238E27FC236}">
                <a16:creationId xmlns:a16="http://schemas.microsoft.com/office/drawing/2014/main" id="{553019E2-66BF-E47E-96F8-8094C59CF586}"/>
              </a:ext>
            </a:extLst>
          </p:cNvPr>
          <p:cNvPicPr>
            <a:picLocks noChangeAspect="1"/>
          </p:cNvPicPr>
          <p:nvPr/>
        </p:nvPicPr>
        <p:blipFill>
          <a:blip r:embed="rId6"/>
          <a:stretch>
            <a:fillRect/>
          </a:stretch>
        </p:blipFill>
        <p:spPr>
          <a:xfrm>
            <a:off x="5519142" y="2852936"/>
            <a:ext cx="2232248" cy="2073260"/>
          </a:xfrm>
          <a:prstGeom prst="rect">
            <a:avLst/>
          </a:prstGeom>
        </p:spPr>
      </p:pic>
    </p:spTree>
    <p:extLst>
      <p:ext uri="{BB962C8B-B14F-4D97-AF65-F5344CB8AC3E}">
        <p14:creationId xmlns:p14="http://schemas.microsoft.com/office/powerpoint/2010/main" val="4188991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4AE926-6877-5F93-F6FA-3341EA8AE729}"/>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13C5F97E-E742-5F9D-13AA-65A6658AF1D1}"/>
              </a:ext>
            </a:extLst>
          </p:cNvPr>
          <p:cNvSpPr>
            <a:spLocks noGrp="1"/>
          </p:cNvSpPr>
          <p:nvPr>
            <p:ph idx="1"/>
          </p:nvPr>
        </p:nvSpPr>
        <p:spPr>
          <a:xfrm>
            <a:off x="360854" y="746120"/>
            <a:ext cx="11485848" cy="576248"/>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）设整个加热过程中封闭气体吸收的热量为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，求该气体内能的变化量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内容占位符 1">
                <a:extLst>
                  <a:ext uri="{FF2B5EF4-FFF2-40B4-BE49-F238E27FC236}">
                    <a16:creationId xmlns:a16="http://schemas.microsoft.com/office/drawing/2014/main" id="{4B3F9803-64F7-E0FA-9FC1-0D8E44731F07}"/>
                  </a:ext>
                </a:extLst>
              </p:cNvPr>
              <p:cNvSpPr txBox="1">
                <a:spLocks/>
              </p:cNvSpPr>
              <p:nvPr/>
            </p:nvSpPr>
            <p:spPr bwMode="auto">
              <a:xfrm>
                <a:off x="360854" y="1340768"/>
                <a:ext cx="11485848" cy="203966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整个</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加热过程中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压强与活塞上升高度成线性关系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故外界对气体做功为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由热力学第一定律有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所以该气体内能的变化量为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a:extLst>
                  <a:ext uri="{FF2B5EF4-FFF2-40B4-BE49-F238E27FC236}">
                    <a16:creationId xmlns:a16="http://schemas.microsoft.com/office/drawing/2014/main" id="{4B3F9803-64F7-E0FA-9FC1-0D8E44731F07}"/>
                  </a:ext>
                </a:extLst>
              </p:cNvPr>
              <p:cNvSpPr txBox="1">
                <a:spLocks noRot="1" noChangeAspect="1" noMove="1" noResize="1" noEditPoints="1" noAdjustHandles="1" noChangeArrowheads="1" noChangeShapeType="1" noTextEdit="1"/>
              </p:cNvSpPr>
              <p:nvPr/>
            </p:nvSpPr>
            <p:spPr bwMode="auto">
              <a:xfrm>
                <a:off x="360854" y="1340768"/>
                <a:ext cx="11485848" cy="2039661"/>
              </a:xfrm>
              <a:prstGeom prst="rect">
                <a:avLst/>
              </a:prstGeom>
              <a:blipFill>
                <a:blip r:embed="rId2"/>
                <a:stretch>
                  <a:fillRect l="-796" r="-849" b="-597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3EF2C103-4461-8879-3F92-1D2852784F8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1601" y="1530893"/>
            <a:ext cx="722448" cy="296719"/>
          </a:xfrm>
          <a:prstGeom prst="rect">
            <a:avLst/>
          </a:prstGeom>
        </p:spPr>
      </p:pic>
      <p:sp>
        <p:nvSpPr>
          <p:cNvPr id="5" name="文本框 4">
            <a:extLst>
              <a:ext uri="{FF2B5EF4-FFF2-40B4-BE49-F238E27FC236}">
                <a16:creationId xmlns:a16="http://schemas.microsoft.com/office/drawing/2014/main" id="{2ADC6B34-0261-A027-827A-0DD91D8EA2AC}"/>
              </a:ext>
            </a:extLst>
          </p:cNvPr>
          <p:cNvSpPr txBox="1"/>
          <p:nvPr/>
        </p:nvSpPr>
        <p:spPr>
          <a:xfrm>
            <a:off x="360854" y="3356992"/>
            <a:ext cx="3214072" cy="576248"/>
          </a:xfrm>
          <a:prstGeom prst="rect">
            <a:avLst/>
          </a:prstGeom>
          <a:noFill/>
        </p:spPr>
        <p:txBody>
          <a:bodyPr wrap="square">
            <a:spAutoFit/>
          </a:bodyPr>
          <a:lstStyle/>
          <a:p>
            <a:pPr algn="just">
              <a:lnSpc>
                <a:spcPct val="150000"/>
              </a:lnSpc>
              <a:tabLst>
                <a:tab pos="5850890" algn="l"/>
              </a:tabLst>
            </a:pPr>
            <a:r>
              <a:rPr lang="en-US" altLang="zh-CN" sz="2400" i="1" dirty="0">
                <a:solidFill>
                  <a:srgbClr val="000000"/>
                </a:solidFill>
                <a:cs typeface="Times New Roman" panose="02020603050405020304" pitchFamily="18" charset="0"/>
              </a:rPr>
              <a:t>         Q</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0</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5</a:t>
            </a:r>
            <a:r>
              <a:rPr lang="en-US" altLang="zh-CN" sz="2400" i="1" dirty="0">
                <a:solidFill>
                  <a:srgbClr val="000000"/>
                </a:solidFill>
                <a:cs typeface="Times New Roman" panose="02020603050405020304" pitchFamily="18" charset="0"/>
              </a:rPr>
              <a:t>SHp</a:t>
            </a:r>
            <a:r>
              <a:rPr lang="en-US" altLang="zh-CN" sz="2400" baseline="-25000" dirty="0">
                <a:solidFill>
                  <a:srgbClr val="000000"/>
                </a:solidFill>
                <a:cs typeface="Times New Roman" panose="02020603050405020304" pitchFamily="18" charset="0"/>
              </a:rPr>
              <a:t>0</a:t>
            </a:r>
            <a:r>
              <a:rPr lang="zh-CN" altLang="zh-CN" sz="2400" dirty="0">
                <a:solidFill>
                  <a:srgbClr val="000000"/>
                </a:solidFill>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4A17CC9B-D75D-F874-09F3-6A538311917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57923" y="3554587"/>
            <a:ext cx="748347" cy="309661"/>
          </a:xfrm>
          <a:prstGeom prst="rect">
            <a:avLst/>
          </a:prstGeom>
        </p:spPr>
      </p:pic>
      <p:pic>
        <p:nvPicPr>
          <p:cNvPr id="7" name="sd372a.jpg" descr="id:2147491835;FounderCES">
            <a:extLst>
              <a:ext uri="{FF2B5EF4-FFF2-40B4-BE49-F238E27FC236}">
                <a16:creationId xmlns:a16="http://schemas.microsoft.com/office/drawing/2014/main" id="{83BDDCB5-9BA6-77F9-09D2-AD4F980327C4}"/>
              </a:ext>
            </a:extLst>
          </p:cNvPr>
          <p:cNvPicPr>
            <a:picLocks noChangeAspect="1"/>
          </p:cNvPicPr>
          <p:nvPr/>
        </p:nvPicPr>
        <p:blipFill>
          <a:blip r:embed="rId5"/>
          <a:stretch>
            <a:fillRect/>
          </a:stretch>
        </p:blipFill>
        <p:spPr>
          <a:xfrm>
            <a:off x="7175326" y="2896610"/>
            <a:ext cx="2232248" cy="2073260"/>
          </a:xfrm>
          <a:prstGeom prst="rect">
            <a:avLst/>
          </a:prstGeom>
        </p:spPr>
      </p:pic>
    </p:spTree>
    <p:extLst>
      <p:ext uri="{BB962C8B-B14F-4D97-AF65-F5344CB8AC3E}">
        <p14:creationId xmlns:p14="http://schemas.microsoft.com/office/powerpoint/2010/main" val="482615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C73180-6D75-5E5C-A69C-25F2CF90A4A1}"/>
            </a:ext>
          </a:extLst>
        </p:cNvPr>
        <p:cNvGrpSpPr/>
        <p:nvPr/>
      </p:nvGrpSpPr>
      <p:grpSpPr>
        <a:xfrm>
          <a:off x="0" y="0"/>
          <a:ext cx="0" cy="0"/>
          <a:chOff x="0" y="0"/>
          <a:chExt cx="0" cy="0"/>
        </a:xfrm>
      </p:grpSpPr>
      <p:sp>
        <p:nvSpPr>
          <p:cNvPr id="8" name="内容占位符 1">
            <a:extLst>
              <a:ext uri="{FF2B5EF4-FFF2-40B4-BE49-F238E27FC236}">
                <a16:creationId xmlns:a16="http://schemas.microsoft.com/office/drawing/2014/main" id="{F4C691DD-95C0-1531-9BC1-73606E1D5D25}"/>
              </a:ext>
            </a:extLst>
          </p:cNvPr>
          <p:cNvSpPr>
            <a:spLocks noGrp="1"/>
          </p:cNvSpPr>
          <p:nvPr>
            <p:ph idx="1"/>
          </p:nvPr>
        </p:nvSpPr>
        <p:spPr>
          <a:xfrm>
            <a:off x="360807" y="1857178"/>
            <a:ext cx="11484352" cy="3011982"/>
          </a:xfrm>
          <a:solidFill>
            <a:srgbClr val="E3F2E7"/>
          </a:solidFill>
        </p:spPr>
        <p:txBody>
          <a:bodyPr/>
          <a:lstStyle/>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indent="1701630" hangingPunct="0">
              <a:tabLst>
                <a:tab pos="5850305" algn="l"/>
              </a:tabLs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3" name="关键提醒.eps" descr="id:2147489535;FounderCES">
            <a:extLst>
              <a:ext uri="{FF2B5EF4-FFF2-40B4-BE49-F238E27FC236}">
                <a16:creationId xmlns:a16="http://schemas.microsoft.com/office/drawing/2014/main" id="{AEF75C26-A812-AC2A-736C-FD2AD211A78A}"/>
              </a:ext>
            </a:extLst>
          </p:cNvPr>
          <p:cNvPicPr>
            <a:picLocks noChangeAspect="1"/>
          </p:cNvPicPr>
          <p:nvPr/>
        </p:nvPicPr>
        <p:blipFill>
          <a:blip r:embed="rId2"/>
          <a:stretch>
            <a:fillRect/>
          </a:stretch>
        </p:blipFill>
        <p:spPr>
          <a:xfrm>
            <a:off x="360807" y="2017798"/>
            <a:ext cx="1722270" cy="339943"/>
          </a:xfrm>
          <a:prstGeom prst="rect">
            <a:avLst/>
          </a:prstGeom>
        </p:spPr>
      </p:pic>
      <p:pic>
        <p:nvPicPr>
          <p:cNvPr id="2" name="CA340.eps" descr="id:2147491863;FounderCES">
            <a:extLst>
              <a:ext uri="{FF2B5EF4-FFF2-40B4-BE49-F238E27FC236}">
                <a16:creationId xmlns:a16="http://schemas.microsoft.com/office/drawing/2014/main" id="{870FC559-10DD-B7F3-39B1-EA65BFE221DE}"/>
              </a:ext>
            </a:extLst>
          </p:cNvPr>
          <p:cNvPicPr>
            <a:picLocks noChangeAspect="1"/>
          </p:cNvPicPr>
          <p:nvPr/>
        </p:nvPicPr>
        <p:blipFill>
          <a:blip r:embed="rId3"/>
          <a:stretch>
            <a:fillRect/>
          </a:stretch>
        </p:blipFill>
        <p:spPr>
          <a:xfrm>
            <a:off x="3610930" y="2087115"/>
            <a:ext cx="4968552" cy="2552108"/>
          </a:xfrm>
          <a:prstGeom prst="rect">
            <a:avLst/>
          </a:prstGeom>
        </p:spPr>
      </p:pic>
    </p:spTree>
    <p:extLst>
      <p:ext uri="{BB962C8B-B14F-4D97-AF65-F5344CB8AC3E}">
        <p14:creationId xmlns:p14="http://schemas.microsoft.com/office/powerpoint/2010/main" val="1601242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04FCF9AB-C6C5-29E9-BC36-C546587CB108}"/>
              </a:ext>
            </a:extLst>
          </p:cNvPr>
          <p:cNvSpPr>
            <a:spLocks noGrp="1"/>
          </p:cNvSpPr>
          <p:nvPr>
            <p:ph idx="1"/>
          </p:nvPr>
        </p:nvSpPr>
        <p:spPr>
          <a:xfrm>
            <a:off x="360854" y="746120"/>
            <a:ext cx="11485848" cy="3346237"/>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热力学第二定律的克劳修斯表述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）内容：热量不能自发地从低温物体传到高温物体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即传热的过程具有方向性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）传热的方向性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热量可以自发地由高温物体传向低温物体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热量不能自发地由低温物体传向高温物体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一切与热现象有关的宏观自然过程都是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不可逆的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a:extLst>
              <a:ext uri="{FF2B5EF4-FFF2-40B4-BE49-F238E27FC236}">
                <a16:creationId xmlns:a16="http://schemas.microsoft.com/office/drawing/2014/main" id="{E6A405DA-A427-A376-043C-41FFF879693D}"/>
              </a:ext>
            </a:extLst>
          </p:cNvPr>
          <p:cNvSpPr txBox="1">
            <a:spLocks/>
          </p:cNvSpPr>
          <p:nvPr/>
        </p:nvSpPr>
        <p:spPr bwMode="auto">
          <a:xfrm>
            <a:off x="360854" y="4458994"/>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01800" eaLnBrk="1" hangingPunct="0">
              <a:tabLst>
                <a:tab pos="5850890"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表述中的</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自发</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就是指不需要任何第三者介入、不会对任何第三者产生任何影响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就能发生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89535;FounderCES">
            <a:extLst>
              <a:ext uri="{FF2B5EF4-FFF2-40B4-BE49-F238E27FC236}">
                <a16:creationId xmlns:a16="http://schemas.microsoft.com/office/drawing/2014/main" id="{9A8AE896-1829-830C-B3BC-0F1F20BA0CE6}"/>
              </a:ext>
            </a:extLst>
          </p:cNvPr>
          <p:cNvPicPr>
            <a:picLocks noChangeAspect="1"/>
          </p:cNvPicPr>
          <p:nvPr/>
        </p:nvPicPr>
        <p:blipFill>
          <a:blip r:embed="rId2"/>
          <a:stretch>
            <a:fillRect/>
          </a:stretch>
        </p:blipFill>
        <p:spPr>
          <a:xfrm>
            <a:off x="360854" y="4619634"/>
            <a:ext cx="1722494" cy="339987"/>
          </a:xfrm>
          <a:prstGeom prst="rect">
            <a:avLst/>
          </a:prstGeom>
        </p:spPr>
      </p:pic>
    </p:spTree>
    <p:extLst>
      <p:ext uri="{BB962C8B-B14F-4D97-AF65-F5344CB8AC3E}">
        <p14:creationId xmlns:p14="http://schemas.microsoft.com/office/powerpoint/2010/main" val="2544361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C7A7BDA2-BF7D-088F-A98F-3CF03A5DC4F4}"/>
                  </a:ext>
                </a:extLst>
              </p:cNvPr>
              <p:cNvSpPr>
                <a:spLocks noGrp="1"/>
              </p:cNvSpPr>
              <p:nvPr>
                <p:ph idx="1"/>
              </p:nvPr>
            </p:nvSpPr>
            <p:spPr>
              <a:xfrm>
                <a:off x="360854" y="746120"/>
                <a:ext cx="11485848" cy="4758162"/>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热力学第二定律的开尔文表述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从能量的角度看，热机工作有两个阶段：第一个阶段是燃烧燃料，把燃料中的化学能变成工作物质的内能；第二个阶段是工作物质对外做功，把自己的内能变成机械能</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热机的效率：热机做功转变的机械能</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与从高温热库吸收的热量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的比值，用公式可以表示为</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η</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𝑾</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𝑸</m:t>
                        </m:r>
                      </m:den>
                    </m:f>
                  </m:oMath>
                </a14:m>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）内容：不可能从单一热库吸收热量，使之完全变成功，而不产生其他影响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该表述阐述了机械能与内能转化的方向性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a:extLst>
                  <a:ext uri="{FF2B5EF4-FFF2-40B4-BE49-F238E27FC236}">
                    <a16:creationId xmlns:a16="http://schemas.microsoft.com/office/drawing/2014/main" id="{C7A7BDA2-BF7D-088F-A98F-3CF03A5DC4F4}"/>
                  </a:ext>
                </a:extLst>
              </p:cNvPr>
              <p:cNvSpPr>
                <a:spLocks noGrp="1" noRot="1" noChangeAspect="1" noMove="1" noResize="1" noEditPoints="1" noAdjustHandles="1" noChangeArrowheads="1" noChangeShapeType="1" noTextEdit="1"/>
              </p:cNvSpPr>
              <p:nvPr>
                <p:ph idx="1"/>
              </p:nvPr>
            </p:nvSpPr>
            <p:spPr>
              <a:xfrm>
                <a:off x="360854" y="746120"/>
                <a:ext cx="11485848" cy="4758162"/>
              </a:xfrm>
              <a:blipFill>
                <a:blip r:embed="rId2"/>
                <a:stretch>
                  <a:fillRect l="-796" r="-849" b="-1536"/>
                </a:stretch>
              </a:blipFill>
            </p:spPr>
            <p:txBody>
              <a:bodyPr/>
              <a:lstStyle/>
              <a:p>
                <a:r>
                  <a:rPr lang="zh-CN" altLang="en-US">
                    <a:noFill/>
                  </a:rPr>
                  <a:t> </a:t>
                </a:r>
              </a:p>
            </p:txBody>
          </p:sp>
        </mc:Fallback>
      </mc:AlternateContent>
      <p:sp>
        <p:nvSpPr>
          <p:cNvPr id="3" name="内容占位符 1">
            <a:extLst>
              <a:ext uri="{FF2B5EF4-FFF2-40B4-BE49-F238E27FC236}">
                <a16:creationId xmlns:a16="http://schemas.microsoft.com/office/drawing/2014/main" id="{891DDDD3-4D17-2BA6-417A-84496E0324EC}"/>
              </a:ext>
            </a:extLst>
          </p:cNvPr>
          <p:cNvSpPr txBox="1">
            <a:spLocks/>
          </p:cNvSpPr>
          <p:nvPr/>
        </p:nvSpPr>
        <p:spPr bwMode="auto">
          <a:xfrm>
            <a:off x="360854" y="5539114"/>
            <a:ext cx="11485848" cy="57624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01800" eaLnBrk="1">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热力学第二定律的克劳修斯表述和开尔文表述是等价的</a:t>
            </a:r>
            <a:r>
              <a:rPr lang="en-US" altLang="zh-CN" b="1" dirty="0">
                <a:solidFill>
                  <a:srgbClr val="000000"/>
                </a:solidFill>
                <a:latin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89535;FounderCES">
            <a:extLst>
              <a:ext uri="{FF2B5EF4-FFF2-40B4-BE49-F238E27FC236}">
                <a16:creationId xmlns:a16="http://schemas.microsoft.com/office/drawing/2014/main" id="{162497C5-45B5-22B8-B985-124075B34B4F}"/>
              </a:ext>
            </a:extLst>
          </p:cNvPr>
          <p:cNvPicPr>
            <a:picLocks noChangeAspect="1"/>
          </p:cNvPicPr>
          <p:nvPr/>
        </p:nvPicPr>
        <p:blipFill>
          <a:blip r:embed="rId3"/>
          <a:stretch>
            <a:fillRect/>
          </a:stretch>
        </p:blipFill>
        <p:spPr>
          <a:xfrm>
            <a:off x="360854" y="5699754"/>
            <a:ext cx="1722494" cy="339987"/>
          </a:xfrm>
          <a:prstGeom prst="rect">
            <a:avLst/>
          </a:prstGeom>
        </p:spPr>
      </p:pic>
    </p:spTree>
    <p:extLst>
      <p:ext uri="{BB962C8B-B14F-4D97-AF65-F5344CB8AC3E}">
        <p14:creationId xmlns:p14="http://schemas.microsoft.com/office/powerpoint/2010/main" val="2622468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5515"/>
            <a:ext cx="1269856" cy="347540"/>
          </a:xfrm>
          <a:prstGeom prst="rect">
            <a:avLst/>
          </a:prstGeom>
        </p:spPr>
      </p:pic>
      <p:sp>
        <p:nvSpPr>
          <p:cNvPr id="4" name="内容占位符 1"/>
          <p:cNvSpPr>
            <a:spLocks noGrp="1"/>
          </p:cNvSpPr>
          <p:nvPr>
            <p:ph idx="1"/>
          </p:nvPr>
        </p:nvSpPr>
        <p:spPr>
          <a:xfrm>
            <a:off x="360854" y="1458659"/>
            <a:ext cx="11485848" cy="3900235"/>
          </a:xfrm>
        </p:spPr>
        <p:txBody>
          <a:bodyPr/>
          <a:lstStyle/>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）能量耗散：有序度较高（</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集中度较高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）的能量最终转化为内能，流散到周围的环境中，无法自动聚集起来驱动机器做功的过程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）各种形式的能量向内能的转化，是无序程度较小的状态向无序程度较大的状态的转化，是能够自动发生的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）能量耗散从能量转化的角度反映出自然界中的自发变化过程具有方向性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）能量耗散虽然不会导致能量总量的减少，却会导致能量品质的降低，它实际上是将能量从有用的高品质形式降级为不大可用的低品质形式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能源是有限的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a:extLst>
              <a:ext uri="{FF2B5EF4-FFF2-40B4-BE49-F238E27FC236}">
                <a16:creationId xmlns:a16="http://schemas.microsoft.com/office/drawing/2014/main" id="{1076BA3B-30CA-DA5F-3BFF-CFC5C5CFDBBC}"/>
              </a:ext>
            </a:extLst>
          </p:cNvPr>
          <p:cNvSpPr txBox="1">
            <a:spLocks/>
          </p:cNvSpPr>
          <p:nvPr/>
        </p:nvSpPr>
        <p:spPr bwMode="auto">
          <a:xfrm>
            <a:off x="360854" y="5539114"/>
            <a:ext cx="11485848" cy="57624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01800">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虽然能量总量不会减少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但能源会逐步减少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因此能源是有限的资源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关键提醒.eps" descr="id:2147489535;FounderCES">
            <a:extLst>
              <a:ext uri="{FF2B5EF4-FFF2-40B4-BE49-F238E27FC236}">
                <a16:creationId xmlns:a16="http://schemas.microsoft.com/office/drawing/2014/main" id="{CC7A501A-4524-54D2-5C61-139A44E69EA4}"/>
              </a:ext>
            </a:extLst>
          </p:cNvPr>
          <p:cNvPicPr>
            <a:picLocks noChangeAspect="1"/>
          </p:cNvPicPr>
          <p:nvPr/>
        </p:nvPicPr>
        <p:blipFill>
          <a:blip r:embed="rId3"/>
          <a:stretch>
            <a:fillRect/>
          </a:stretch>
        </p:blipFill>
        <p:spPr>
          <a:xfrm>
            <a:off x="360854" y="5699754"/>
            <a:ext cx="1722494" cy="339987"/>
          </a:xfrm>
          <a:prstGeom prst="rect">
            <a:avLst/>
          </a:prstGeom>
        </p:spPr>
      </p:pic>
    </p:spTree>
    <p:extLst>
      <p:ext uri="{BB962C8B-B14F-4D97-AF65-F5344CB8AC3E}">
        <p14:creationId xmlns:p14="http://schemas.microsoft.com/office/powerpoint/2010/main" val="3214995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34597"/>
            <a:ext cx="11485848" cy="2792239"/>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对两种表述的理解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）热力学第二定律的两种表述看上去似乎没有什么联系，然而实际上它们是等价的，即由其中一个，可以推导出另一个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不引起其他变化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是指使热量从低温物体传递到高温物体时外界不消耗任何功，或从单一热源吸收热量全部用来做功而外界不发生任何变化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77781" y="763538"/>
            <a:ext cx="6851994" cy="600790"/>
          </a:xfrm>
          <a:prstGeom prst="rect">
            <a:avLst/>
          </a:prstGeom>
        </p:spPr>
      </p:pic>
      <p:pic>
        <p:nvPicPr>
          <p:cNvPr id="4" name="图片 3"/>
          <p:cNvPicPr>
            <a:picLocks noChangeAspect="1"/>
          </p:cNvPicPr>
          <p:nvPr/>
        </p:nvPicPr>
        <p:blipFill>
          <a:blip r:embed="rId3"/>
          <a:stretch>
            <a:fillRect/>
          </a:stretch>
        </p:blipFill>
        <p:spPr>
          <a:xfrm>
            <a:off x="360854" y="1599234"/>
            <a:ext cx="957962" cy="343085"/>
          </a:xfrm>
          <a:prstGeom prst="rect">
            <a:avLst/>
          </a:prstGeom>
        </p:spPr>
      </p:pic>
      <p:sp>
        <p:nvSpPr>
          <p:cNvPr id="6" name="矩形 5"/>
          <p:cNvSpPr/>
          <p:nvPr/>
        </p:nvSpPr>
        <p:spPr>
          <a:xfrm>
            <a:off x="1318816" y="1447610"/>
            <a:ext cx="10527886"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热力学第二定律的理解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227058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）克劳修斯表述是说热量不能自发地从低温物体传到高温物体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如果外界消耗一定量的功，把热量从低温物体转移到高温物体是完全可能的，如电冰箱和空调机的制冷过程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）开尔文表述表明了在引起其他变化或产生其他影响的条件下，热量能够完全转化为功，如理想气体的等温自由膨胀，内能不变，吸收的热量全部转化为功，是因为引起了体积的膨胀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80879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C835F6E5-859C-AD1D-9BA0-747D04AA1DE3}"/>
              </a:ext>
            </a:extLst>
          </p:cNvPr>
          <p:cNvSpPr>
            <a:spLocks noGrp="1"/>
          </p:cNvSpPr>
          <p:nvPr>
            <p:ph idx="1"/>
          </p:nvPr>
        </p:nvSpPr>
        <p:spPr>
          <a:xfrm>
            <a:off x="360854" y="746120"/>
            <a:ext cx="11485848" cy="1481111"/>
          </a:xfrm>
        </p:spPr>
        <p:txBody>
          <a:bodyPr/>
          <a:lstStyle/>
          <a:p>
            <a:pPr hangingPunct="0">
              <a:lnSpc>
                <a:spcPct val="130000"/>
              </a:lnSpc>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热力学第二定律的普遍性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热力学第二定律的两种表述都揭示了大量分子参与的宏观过程的方向性，进而使人们认识到自然界中一切与热现象有关的宏观过程都具有方向性，都是不可逆的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a:extLst>
              <a:ext uri="{FF2B5EF4-FFF2-40B4-BE49-F238E27FC236}">
                <a16:creationId xmlns:a16="http://schemas.microsoft.com/office/drawing/2014/main" id="{7F4BD973-8844-BDB6-3AC7-27CB46B361C8}"/>
              </a:ext>
            </a:extLst>
          </p:cNvPr>
          <p:cNvSpPr txBox="1">
            <a:spLocks/>
          </p:cNvSpPr>
          <p:nvPr/>
        </p:nvSpPr>
        <p:spPr bwMode="auto">
          <a:xfrm>
            <a:off x="360854" y="2420888"/>
            <a:ext cx="11485848" cy="388176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882775">
              <a:lnSpc>
                <a:spcPct val="130000"/>
              </a:lnSpc>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热力学第一定律和第二定律的比较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热力学第一定律是能量守恒定律在热学中的一种表述形式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是从能量的角度揭示不同物质运动形式相互转化的可能性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它告诉人们第一类永动机不可能制成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热力学第二定律揭示了大量分子参与的宏观过程的方向性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如机械能可以全部转化为内能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内能却不可能全部转化为机械能而不引起其他变化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它告诉人们第二类永动机不可能制成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两条定律都是热力学基本定律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分别从不同角度揭示了与热现象有关的物理过程所遵循的规律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二者相互独立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又相互补充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二者都是热力学的理论基础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06C39433-8FE7-3879-D5B7-8DB66BB99BE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0854" y="2431875"/>
            <a:ext cx="1809774" cy="472877"/>
          </a:xfrm>
          <a:prstGeom prst="rect">
            <a:avLst/>
          </a:prstGeom>
        </p:spPr>
      </p:pic>
    </p:spTree>
    <p:extLst>
      <p:ext uri="{BB962C8B-B14F-4D97-AF65-F5344CB8AC3E}">
        <p14:creationId xmlns:p14="http://schemas.microsoft.com/office/powerpoint/2010/main" val="3047569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664</TotalTime>
  <Words>3190</Words>
  <Application>Microsoft Office PowerPoint</Application>
  <PresentationFormat>自定义</PresentationFormat>
  <Paragraphs>140</Paragraphs>
  <Slides>33</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33</vt:i4>
      </vt:variant>
    </vt:vector>
  </HeadingPairs>
  <TitlesOfParts>
    <vt:vector size="42" baseType="lpstr">
      <vt:lpstr>仿宋</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646</cp:revision>
  <dcterms:created xsi:type="dcterms:W3CDTF">2020-11-06T05:24:00Z</dcterms:created>
  <dcterms:modified xsi:type="dcterms:W3CDTF">2025-11-03T10:12:05Z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